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9"/>
  </p:notesMasterIdLst>
  <p:sldIdLst>
    <p:sldId id="258" r:id="rId5"/>
    <p:sldId id="257" r:id="rId6"/>
    <p:sldId id="256" r:id="rId7"/>
    <p:sldId id="259" r:id="rId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0" autoAdjust="0"/>
    <p:restoredTop sz="95380" autoAdjust="0"/>
  </p:normalViewPr>
  <p:slideViewPr>
    <p:cSldViewPr>
      <p:cViewPr varScale="1">
        <p:scale>
          <a:sx n="111" d="100"/>
          <a:sy n="111" d="100"/>
        </p:scale>
        <p:origin x="230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3580A09B-B455-41E1-82FA-1DF930CCB4CD}" type="datetimeFigureOut">
              <a:rPr lang="en-US" smtClean="0"/>
              <a:t>4/7/2025</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8B2DD9B4-5055-47FF-96A2-B94B27B82489}" type="slidenum">
              <a:rPr lang="en-US" smtClean="0"/>
              <a:t>‹#›</a:t>
            </a:fld>
            <a:endParaRPr lang="en-US"/>
          </a:p>
        </p:txBody>
      </p:sp>
    </p:spTree>
    <p:extLst>
      <p:ext uri="{BB962C8B-B14F-4D97-AF65-F5344CB8AC3E}">
        <p14:creationId xmlns:p14="http://schemas.microsoft.com/office/powerpoint/2010/main" val="24918618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B2DD9B4-5055-47FF-96A2-B94B27B82489}" type="slidenum">
              <a:rPr lang="en-US" smtClean="0"/>
              <a:t>1</a:t>
            </a:fld>
            <a:endParaRPr lang="en-US"/>
          </a:p>
        </p:txBody>
      </p:sp>
    </p:spTree>
    <p:extLst>
      <p:ext uri="{BB962C8B-B14F-4D97-AF65-F5344CB8AC3E}">
        <p14:creationId xmlns:p14="http://schemas.microsoft.com/office/powerpoint/2010/main" val="29873513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B2DD9B4-5055-47FF-96A2-B94B27B82489}" type="slidenum">
              <a:rPr lang="en-US" smtClean="0"/>
              <a:t>2</a:t>
            </a:fld>
            <a:endParaRPr lang="en-US"/>
          </a:p>
        </p:txBody>
      </p:sp>
    </p:spTree>
    <p:extLst>
      <p:ext uri="{BB962C8B-B14F-4D97-AF65-F5344CB8AC3E}">
        <p14:creationId xmlns:p14="http://schemas.microsoft.com/office/powerpoint/2010/main" val="4834020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B2DD9B4-5055-47FF-96A2-B94B27B82489}" type="slidenum">
              <a:rPr lang="en-US" smtClean="0"/>
              <a:t>3</a:t>
            </a:fld>
            <a:endParaRPr lang="en-US"/>
          </a:p>
        </p:txBody>
      </p:sp>
    </p:spTree>
    <p:extLst>
      <p:ext uri="{BB962C8B-B14F-4D97-AF65-F5344CB8AC3E}">
        <p14:creationId xmlns:p14="http://schemas.microsoft.com/office/powerpoint/2010/main" val="3976866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B2DD9B4-5055-47FF-96A2-B94B27B82489}" type="slidenum">
              <a:rPr lang="en-US" smtClean="0"/>
              <a:t>4</a:t>
            </a:fld>
            <a:endParaRPr lang="en-US"/>
          </a:p>
        </p:txBody>
      </p:sp>
    </p:spTree>
    <p:extLst>
      <p:ext uri="{BB962C8B-B14F-4D97-AF65-F5344CB8AC3E}">
        <p14:creationId xmlns:p14="http://schemas.microsoft.com/office/powerpoint/2010/main" val="404770411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a:t>Click to edit Master title style</a:t>
            </a:r>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60DA460D-FECC-47F2-A8D2-40B40143E2CA}" type="datetimeFigureOut">
              <a:rPr lang="en-US" smtClean="0"/>
              <a:t>4/7/2025</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8F8FD048-4968-479F-89AD-8B8255263633}"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0DA460D-FECC-47F2-A8D2-40B40143E2CA}" type="datetimeFigureOut">
              <a:rPr lang="en-US" smtClean="0"/>
              <a:t>4/7/2025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8FD048-4968-479F-89AD-8B825526363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p>
            <a:r>
              <a:rPr kumimoji="0" lang="en-US"/>
              <a:t>Click to edit Master title style</a:t>
            </a:r>
          </a:p>
        </p:txBody>
      </p:sp>
      <p:sp>
        <p:nvSpPr>
          <p:cNvPr id="3" name="Vertical Text Placeholder 2"/>
          <p:cNvSpPr>
            <a:spLocks noGrp="1"/>
          </p:cNvSpPr>
          <p:nvPr>
            <p:ph type="body" orient="vert" idx="1"/>
          </p:nvPr>
        </p:nvSpPr>
        <p:spPr>
          <a:xfrm>
            <a:off x="457200" y="274642"/>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p>
            <a:fld id="{60DA460D-FECC-47F2-A8D2-40B40143E2CA}" type="datetimeFigureOut">
              <a:rPr lang="en-US" smtClean="0"/>
              <a:t>4/7/2025</a:t>
            </a:fld>
            <a:endParaRPr lang="en-US"/>
          </a:p>
        </p:txBody>
      </p:sp>
      <p:sp>
        <p:nvSpPr>
          <p:cNvPr id="5" name="Footer Placeholder 4"/>
          <p:cNvSpPr>
            <a:spLocks noGrp="1"/>
          </p:cNvSpPr>
          <p:nvPr>
            <p:ph type="ftr" sz="quarter" idx="11"/>
          </p:nvPr>
        </p:nvSpPr>
        <p:spPr>
          <a:xfrm>
            <a:off x="457200" y="6556248"/>
            <a:ext cx="3657600" cy="228600"/>
          </a:xfrm>
        </p:spPr>
        <p:txBody>
          <a:bodyPr/>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8F8FD048-4968-479F-89AD-8B825526363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0DA460D-FECC-47F2-A8D2-40B40143E2CA}" type="datetimeFigureOut">
              <a:rPr lang="en-US" smtClean="0"/>
              <a:t>4/7/2025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8FD048-4968-479F-89AD-8B825526363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a:t>Click to edit Master title style</a:t>
            </a:r>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60DA460D-FECC-47F2-A8D2-40B40143E2CA}" type="datetimeFigureOut">
              <a:rPr lang="en-US" smtClean="0"/>
              <a:t>4/7/2025</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p>
            <a:fld id="{8F8FD048-4968-479F-89AD-8B8255263633}"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0DA460D-FECC-47F2-A8D2-40B40143E2CA}" type="datetimeFigureOut">
              <a:rPr lang="en-US" smtClean="0"/>
              <a:t>4/7/2025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8FD048-4968-479F-89AD-8B825526363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60DA460D-FECC-47F2-A8D2-40B40143E2CA}" type="datetimeFigureOut">
              <a:rPr lang="en-US" smtClean="0"/>
              <a:t>4/7/2025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F8FD048-4968-479F-89AD-8B825526363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60DA460D-FECC-47F2-A8D2-40B40143E2CA}" type="datetimeFigureOut">
              <a:rPr lang="en-US" smtClean="0"/>
              <a:t>4/7/2025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F8FD048-4968-479F-89AD-8B825526363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60DA460D-FECC-47F2-A8D2-40B40143E2CA}" type="datetimeFigureOut">
              <a:rPr lang="en-US" smtClean="0"/>
              <a:t>4/7/2025</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p>
            <a:fld id="{8F8FD048-4968-479F-89AD-8B825526363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a:t>Click to edit Master title style</a:t>
            </a:r>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0DA460D-FECC-47F2-A8D2-40B40143E2CA}" type="datetimeFigureOut">
              <a:rPr lang="en-US" smtClean="0"/>
              <a:t>4/7/2025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8FD048-4968-479F-89AD-8B825526363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a:t>Click to edit Master text styles</a:t>
            </a:r>
          </a:p>
        </p:txBody>
      </p:sp>
      <p:sp>
        <p:nvSpPr>
          <p:cNvPr id="5" name="Date Placeholder 4"/>
          <p:cNvSpPr>
            <a:spLocks noGrp="1"/>
          </p:cNvSpPr>
          <p:nvPr>
            <p:ph type="dt" sz="half" idx="10"/>
          </p:nvPr>
        </p:nvSpPr>
        <p:spPr/>
        <p:txBody>
          <a:bodyPr/>
          <a:lstStyle/>
          <a:p>
            <a:fld id="{60DA460D-FECC-47F2-A8D2-40B40143E2CA}" type="datetimeFigureOut">
              <a:rPr lang="en-US" smtClean="0"/>
              <a:t>4/7/2025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8FD048-4968-479F-89AD-8B8255263633}" type="slidenum">
              <a:rPr lang="en-US" smtClean="0"/>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p>
            <a:r>
              <a:rPr kumimoji="0" lang="en-US"/>
              <a:t>Click to edit Master title style</a:t>
            </a:r>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60DA460D-FECC-47F2-A8D2-40B40143E2CA}" type="datetimeFigureOut">
              <a:rPr lang="en-US" smtClean="0"/>
              <a:t>4/7/2025</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8F8FD048-4968-479F-89AD-8B8255263633}"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F6B7324-3FF8-41C0-8555-1830EA9E682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49109" y="138592"/>
            <a:ext cx="3840598" cy="793368"/>
          </a:xfrm>
          <a:prstGeom prst="rect">
            <a:avLst/>
          </a:prstGeom>
        </p:spPr>
      </p:pic>
      <p:sp>
        <p:nvSpPr>
          <p:cNvPr id="4" name="Title 1"/>
          <p:cNvSpPr txBox="1">
            <a:spLocks/>
          </p:cNvSpPr>
          <p:nvPr/>
        </p:nvSpPr>
        <p:spPr>
          <a:xfrm>
            <a:off x="381000" y="609600"/>
            <a:ext cx="5105400" cy="2868168"/>
          </a:xfrm>
          <a:prstGeom prst="rect">
            <a:avLst/>
          </a:prstGeom>
        </p:spPr>
        <p:txBody>
          <a:bodyPr vert="horz" lIns="45720" tIns="0" rIns="45720" bIns="0" anchor="b" anchorCtr="0">
            <a:noAutofit/>
          </a:bodyPr>
          <a:lstStyle>
            <a:lvl1pPr algn="r" rtl="0" eaLnBrk="1" latinLnBrk="0" hangingPunct="1">
              <a:spcBef>
                <a:spcPct val="0"/>
              </a:spcBef>
              <a:buNone/>
              <a:defRPr kumimoji="0" sz="42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a:lstStyle>
          <a:p>
            <a:endParaRPr lang="en-US" dirty="0"/>
          </a:p>
        </p:txBody>
      </p:sp>
      <p:sp>
        <p:nvSpPr>
          <p:cNvPr id="10" name="Rectangle 9"/>
          <p:cNvSpPr/>
          <p:nvPr/>
        </p:nvSpPr>
        <p:spPr>
          <a:xfrm>
            <a:off x="533400" y="3513784"/>
            <a:ext cx="4231892" cy="3285515"/>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lvl="0" algn="ctr"/>
            <a:r>
              <a:rPr lang="en-US" sz="1400" b="1" dirty="0">
                <a:solidFill>
                  <a:prstClr val="black"/>
                </a:solidFill>
              </a:rPr>
              <a:t>CREMATION WITH VIEW SERVICE PACKAGE</a:t>
            </a:r>
          </a:p>
          <a:p>
            <a:pPr lvl="0" algn="ctr"/>
            <a:r>
              <a:rPr lang="en-US" sz="1200" b="1" dirty="0">
                <a:solidFill>
                  <a:prstClr val="black"/>
                </a:solidFill>
              </a:rPr>
              <a:t>Price: $6,100 PLUS TAXES</a:t>
            </a:r>
          </a:p>
          <a:p>
            <a:pPr lvl="0"/>
            <a:r>
              <a:rPr lang="en-US" sz="1200" b="1" dirty="0">
                <a:solidFill>
                  <a:prstClr val="black"/>
                </a:solidFill>
              </a:rPr>
              <a:t>                         Includes The following:</a:t>
            </a:r>
          </a:p>
          <a:p>
            <a:pPr marL="285750" lvl="0" indent="-285750">
              <a:buFont typeface="Wingdings" panose="05000000000000000000" pitchFamily="2" charset="2"/>
              <a:buChar char="v"/>
            </a:pPr>
            <a:r>
              <a:rPr lang="en-US" sz="950" b="1" dirty="0">
                <a:solidFill>
                  <a:prstClr val="black"/>
                </a:solidFill>
              </a:rPr>
              <a:t>Basic Services of Funeral Director/Staff/Overhead </a:t>
            </a:r>
            <a:r>
              <a:rPr lang="en-US" sz="950" dirty="0">
                <a:solidFill>
                  <a:prstClr val="black"/>
                </a:solidFill>
              </a:rPr>
              <a:t>- $2500 </a:t>
            </a:r>
            <a:r>
              <a:rPr lang="en-US" sz="500" dirty="0">
                <a:solidFill>
                  <a:prstClr val="black"/>
                </a:solidFill>
              </a:rPr>
              <a:t>(non-declinable) </a:t>
            </a:r>
          </a:p>
          <a:p>
            <a:pPr marL="285750" lvl="0" indent="-285750">
              <a:buFont typeface="Wingdings" panose="05000000000000000000" pitchFamily="2" charset="2"/>
              <a:buChar char="v"/>
            </a:pPr>
            <a:r>
              <a:rPr lang="en-US" sz="1000" b="1" dirty="0">
                <a:solidFill>
                  <a:prstClr val="black"/>
                </a:solidFill>
              </a:rPr>
              <a:t>Transportation of Remains </a:t>
            </a:r>
            <a:r>
              <a:rPr lang="en-US" sz="1000" dirty="0">
                <a:solidFill>
                  <a:prstClr val="black"/>
                </a:solidFill>
              </a:rPr>
              <a:t>- $400 </a:t>
            </a:r>
            <a:r>
              <a:rPr lang="en-US" sz="1000" b="1" dirty="0">
                <a:solidFill>
                  <a:prstClr val="black"/>
                </a:solidFill>
                <a:latin typeface="+mj-lt"/>
              </a:rPr>
              <a:t>Refrigeration </a:t>
            </a:r>
            <a:r>
              <a:rPr lang="en-US" sz="1000" dirty="0">
                <a:solidFill>
                  <a:prstClr val="black"/>
                </a:solidFill>
                <a:latin typeface="+mj-lt"/>
              </a:rPr>
              <a:t>- $150 (Weekly)</a:t>
            </a:r>
          </a:p>
          <a:p>
            <a:pPr marL="285750" lvl="0" indent="-285750">
              <a:buFont typeface="Wingdings" panose="05000000000000000000" pitchFamily="2" charset="2"/>
              <a:buChar char="v"/>
            </a:pPr>
            <a:r>
              <a:rPr lang="en-US" sz="1000" b="1" dirty="0">
                <a:solidFill>
                  <a:prstClr val="black"/>
                </a:solidFill>
              </a:rPr>
              <a:t>3-HOUR CHAPEL SERVICE WITH VIEWING </a:t>
            </a:r>
            <a:r>
              <a:rPr lang="en-US" sz="1000" dirty="0">
                <a:solidFill>
                  <a:prstClr val="black"/>
                </a:solidFill>
              </a:rPr>
              <a:t>- $795</a:t>
            </a:r>
          </a:p>
          <a:p>
            <a:pPr marL="285750" lvl="0" indent="-285750">
              <a:buFont typeface="Wingdings" panose="05000000000000000000" pitchFamily="2" charset="2"/>
              <a:buChar char="v"/>
            </a:pPr>
            <a:r>
              <a:rPr lang="en-US" sz="1000" b="1" dirty="0">
                <a:solidFill>
                  <a:prstClr val="black"/>
                </a:solidFill>
              </a:rPr>
              <a:t>Cremation Fee - </a:t>
            </a:r>
            <a:r>
              <a:rPr lang="en-US" sz="1000" dirty="0">
                <a:solidFill>
                  <a:prstClr val="black"/>
                </a:solidFill>
              </a:rPr>
              <a:t>$550 </a:t>
            </a:r>
            <a:r>
              <a:rPr lang="en-US" sz="1200" dirty="0">
                <a:solidFill>
                  <a:prstClr val="black"/>
                </a:solidFill>
              </a:rPr>
              <a:t> </a:t>
            </a:r>
            <a:r>
              <a:rPr lang="en-US" sz="1000" b="1" dirty="0">
                <a:solidFill>
                  <a:prstClr val="black"/>
                </a:solidFill>
              </a:rPr>
              <a:t>Cremation Container:</a:t>
            </a:r>
            <a:r>
              <a:rPr lang="en-US" sz="1000" dirty="0">
                <a:solidFill>
                  <a:prstClr val="black"/>
                </a:solidFill>
              </a:rPr>
              <a:t> $95</a:t>
            </a:r>
          </a:p>
          <a:p>
            <a:pPr marL="285750" lvl="0" indent="-285750">
              <a:buFont typeface="Wingdings" panose="05000000000000000000" pitchFamily="2" charset="2"/>
              <a:buChar char="v"/>
            </a:pPr>
            <a:r>
              <a:rPr lang="en-US" sz="1000" b="1" dirty="0">
                <a:solidFill>
                  <a:prstClr val="black"/>
                </a:solidFill>
              </a:rPr>
              <a:t>Urn Allowance </a:t>
            </a:r>
            <a:r>
              <a:rPr lang="en-US" sz="1000" dirty="0">
                <a:solidFill>
                  <a:prstClr val="black"/>
                </a:solidFill>
              </a:rPr>
              <a:t>- $75</a:t>
            </a:r>
          </a:p>
          <a:p>
            <a:pPr marL="285750" lvl="0" indent="-285750">
              <a:buFont typeface="Wingdings" panose="05000000000000000000" pitchFamily="2" charset="2"/>
              <a:buChar char="v"/>
            </a:pPr>
            <a:r>
              <a:rPr lang="en-US" sz="1000" b="1" dirty="0">
                <a:solidFill>
                  <a:prstClr val="black"/>
                </a:solidFill>
              </a:rPr>
              <a:t>Embalming </a:t>
            </a:r>
            <a:r>
              <a:rPr lang="en-US" sz="1000" dirty="0">
                <a:solidFill>
                  <a:prstClr val="black"/>
                </a:solidFill>
              </a:rPr>
              <a:t>- $700 </a:t>
            </a:r>
            <a:r>
              <a:rPr lang="en-US" sz="1000" b="1" dirty="0">
                <a:solidFill>
                  <a:prstClr val="black"/>
                </a:solidFill>
              </a:rPr>
              <a:t>Dressing &amp; Casketing </a:t>
            </a:r>
            <a:r>
              <a:rPr lang="en-US" sz="1000" dirty="0">
                <a:solidFill>
                  <a:prstClr val="black"/>
                </a:solidFill>
              </a:rPr>
              <a:t>- $400</a:t>
            </a:r>
          </a:p>
          <a:p>
            <a:pPr marL="285750" lvl="0" indent="-285750">
              <a:buFont typeface="Wingdings" panose="05000000000000000000" pitchFamily="2" charset="2"/>
              <a:buChar char="v"/>
            </a:pPr>
            <a:r>
              <a:rPr lang="en-US" sz="1000" b="1" dirty="0">
                <a:solidFill>
                  <a:prstClr val="black"/>
                </a:solidFill>
              </a:rPr>
              <a:t>Casket Rental Allowance w/Insert </a:t>
            </a:r>
            <a:r>
              <a:rPr lang="en-US" sz="1000" dirty="0">
                <a:solidFill>
                  <a:prstClr val="black"/>
                </a:solidFill>
              </a:rPr>
              <a:t>- $1,700 </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lang="en-US" sz="1000" b="1" dirty="0">
                <a:solidFill>
                  <a:prstClr val="black"/>
                </a:solidFill>
              </a:rPr>
              <a:t>Register Book </a:t>
            </a:r>
            <a:r>
              <a:rPr lang="en-US" sz="1000" dirty="0">
                <a:solidFill>
                  <a:prstClr val="black"/>
                </a:solidFill>
              </a:rPr>
              <a:t>- $80  </a:t>
            </a:r>
            <a:r>
              <a:rPr kumimoji="0" lang="en-US" sz="1000" b="1" i="0" u="none" strike="noStrike" kern="1200" cap="none" spc="0" normalizeH="0" baseline="0" noProof="0" dirty="0">
                <a:ln>
                  <a:noFill/>
                </a:ln>
                <a:solidFill>
                  <a:prstClr val="black"/>
                </a:solidFill>
                <a:effectLst/>
                <a:uLnTx/>
                <a:uFillTx/>
                <a:latin typeface="Trebuchet MS"/>
                <a:ea typeface="+mn-ea"/>
                <a:cs typeface="+mn-cs"/>
              </a:rPr>
              <a:t>Certified Death Certificate </a:t>
            </a:r>
            <a:r>
              <a:rPr kumimoji="0" lang="en-US" sz="1000" b="0" i="0" u="none" strike="noStrike" kern="1200" cap="none" spc="0" normalizeH="0" baseline="0" noProof="0" dirty="0">
                <a:ln>
                  <a:noFill/>
                </a:ln>
                <a:solidFill>
                  <a:prstClr val="black"/>
                </a:solidFill>
                <a:effectLst/>
                <a:uLnTx/>
                <a:uFillTx/>
                <a:latin typeface="Trebuchet MS"/>
                <a:ea typeface="+mn-ea"/>
                <a:cs typeface="+mn-cs"/>
              </a:rPr>
              <a:t>- $40</a:t>
            </a:r>
          </a:p>
          <a:p>
            <a:pPr marL="285750" lvl="0" indent="-285750">
              <a:buFont typeface="Wingdings" panose="05000000000000000000" pitchFamily="2" charset="2"/>
              <a:buChar char="v"/>
            </a:pPr>
            <a:r>
              <a:rPr lang="en-US" sz="1000" b="1" i="0" dirty="0">
                <a:solidFill>
                  <a:srgbClr val="1F2228"/>
                </a:solidFill>
                <a:effectLst/>
                <a:latin typeface="+mj-lt"/>
              </a:rPr>
              <a:t>Obtaining necessary permits and authorizations </a:t>
            </a:r>
            <a:r>
              <a:rPr lang="en-US" sz="1000" i="0" dirty="0">
                <a:solidFill>
                  <a:srgbClr val="1F2228"/>
                </a:solidFill>
                <a:effectLst/>
                <a:latin typeface="+mj-lt"/>
              </a:rPr>
              <a:t>- $101</a:t>
            </a:r>
            <a:endParaRPr lang="en-US" sz="1000" dirty="0">
              <a:solidFill>
                <a:prstClr val="black"/>
              </a:solidFill>
              <a:latin typeface="+mj-lt"/>
            </a:endParaRPr>
          </a:p>
          <a:p>
            <a:pPr marL="285750" lvl="0" indent="-285750">
              <a:buFont typeface="Wingdings" panose="05000000000000000000" pitchFamily="2" charset="2"/>
              <a:buChar char="v"/>
            </a:pPr>
            <a:r>
              <a:rPr lang="en-US" sz="1000" b="1" dirty="0">
                <a:solidFill>
                  <a:prstClr val="black"/>
                </a:solidFill>
                <a:latin typeface="+mj-lt"/>
              </a:rPr>
              <a:t>Permit Fee </a:t>
            </a:r>
            <a:r>
              <a:rPr lang="en-US" sz="1000" dirty="0">
                <a:solidFill>
                  <a:prstClr val="black"/>
                </a:solidFill>
                <a:latin typeface="+mj-lt"/>
              </a:rPr>
              <a:t>- $30  </a:t>
            </a:r>
            <a:r>
              <a:rPr lang="en-US" sz="1000" b="1" dirty="0">
                <a:solidFill>
                  <a:prstClr val="black"/>
                </a:solidFill>
                <a:latin typeface="+mj-lt"/>
              </a:rPr>
              <a:t>Regulatory Fee </a:t>
            </a:r>
            <a:r>
              <a:rPr lang="en-US" sz="1000" dirty="0">
                <a:solidFill>
                  <a:prstClr val="black"/>
                </a:solidFill>
                <a:latin typeface="+mj-lt"/>
              </a:rPr>
              <a:t>- $10  </a:t>
            </a:r>
            <a:r>
              <a:rPr lang="en-US" sz="1000" b="1" dirty="0">
                <a:solidFill>
                  <a:prstClr val="black"/>
                </a:solidFill>
                <a:latin typeface="+mj-lt"/>
              </a:rPr>
              <a:t>Media/Tech Fee </a:t>
            </a:r>
            <a:r>
              <a:rPr lang="en-US" sz="1000" dirty="0">
                <a:solidFill>
                  <a:prstClr val="black"/>
                </a:solidFill>
                <a:latin typeface="+mj-lt"/>
              </a:rPr>
              <a:t>- $200</a:t>
            </a:r>
          </a:p>
          <a:p>
            <a:pPr marL="285750" indent="-285750">
              <a:buFont typeface="Wingdings" panose="05000000000000000000" pitchFamily="2" charset="2"/>
              <a:buChar char="v"/>
            </a:pPr>
            <a:r>
              <a:rPr lang="en-US" sz="1000" b="1" dirty="0">
                <a:solidFill>
                  <a:srgbClr val="1F2228"/>
                </a:solidFill>
                <a:latin typeface="+mj-lt"/>
              </a:rPr>
              <a:t>Transportation To/From Crematory </a:t>
            </a:r>
            <a:r>
              <a:rPr lang="en-US" sz="1000" b="1" dirty="0">
                <a:solidFill>
                  <a:prstClr val="black"/>
                </a:solidFill>
                <a:latin typeface="+mj-lt"/>
              </a:rPr>
              <a:t>- </a:t>
            </a:r>
            <a:r>
              <a:rPr lang="en-US" sz="1000" dirty="0">
                <a:solidFill>
                  <a:prstClr val="black"/>
                </a:solidFill>
                <a:latin typeface="+mj-lt"/>
              </a:rPr>
              <a:t>$200</a:t>
            </a:r>
          </a:p>
          <a:p>
            <a:pPr marL="285750" indent="-285750">
              <a:buFont typeface="Wingdings" panose="05000000000000000000" pitchFamily="2" charset="2"/>
              <a:buChar char="v"/>
            </a:pPr>
            <a:r>
              <a:rPr lang="en-US" sz="1000" b="1" dirty="0">
                <a:solidFill>
                  <a:prstClr val="black"/>
                </a:solidFill>
                <a:latin typeface="+mj-lt"/>
              </a:rPr>
              <a:t>Reunite Ceremony - </a:t>
            </a:r>
            <a:r>
              <a:rPr lang="en-US" sz="1000" dirty="0">
                <a:solidFill>
                  <a:prstClr val="black"/>
                </a:solidFill>
                <a:latin typeface="+mj-lt"/>
              </a:rPr>
              <a:t>$250</a:t>
            </a:r>
          </a:p>
          <a:p>
            <a:pPr lvl="0" algn="ctr"/>
            <a:endParaRPr lang="en-US" sz="1200" b="1" dirty="0">
              <a:solidFill>
                <a:prstClr val="black"/>
              </a:solidFill>
            </a:endParaRPr>
          </a:p>
          <a:p>
            <a:pPr lvl="0" algn="ctr"/>
            <a:endParaRPr lang="en-US" sz="1200" b="1" dirty="0">
              <a:solidFill>
                <a:prstClr val="black"/>
              </a:solidFill>
            </a:endParaRPr>
          </a:p>
          <a:p>
            <a:pPr lvl="0" algn="ctr"/>
            <a:endParaRPr lang="en-US" sz="1200" b="1" dirty="0">
              <a:solidFill>
                <a:prstClr val="black"/>
              </a:solidFill>
            </a:endParaRPr>
          </a:p>
          <a:p>
            <a:pPr lvl="0" algn="ctr"/>
            <a:r>
              <a:rPr lang="en-US" sz="1200" b="1" dirty="0">
                <a:solidFill>
                  <a:prstClr val="black"/>
                </a:solidFill>
              </a:rPr>
              <a:t>Itemized Price: $8,276 </a:t>
            </a:r>
            <a:endParaRPr lang="en-US" sz="1000" b="1" dirty="0">
              <a:solidFill>
                <a:prstClr val="black"/>
              </a:solidFill>
            </a:endParaRPr>
          </a:p>
        </p:txBody>
      </p:sp>
      <p:sp>
        <p:nvSpPr>
          <p:cNvPr id="14" name="Rectangle 13"/>
          <p:cNvSpPr/>
          <p:nvPr/>
        </p:nvSpPr>
        <p:spPr>
          <a:xfrm>
            <a:off x="4830040" y="3513785"/>
            <a:ext cx="4231893" cy="3223959"/>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lvl="0" algn="ctr"/>
            <a:r>
              <a:rPr lang="en-US" sz="1400" b="1" dirty="0">
                <a:solidFill>
                  <a:prstClr val="black"/>
                </a:solidFill>
              </a:rPr>
              <a:t>TRADITION FUNERAL PACKAGE</a:t>
            </a:r>
          </a:p>
          <a:p>
            <a:pPr lvl="0" algn="ctr"/>
            <a:r>
              <a:rPr lang="en-US" sz="1200" b="1" dirty="0">
                <a:solidFill>
                  <a:prstClr val="black"/>
                </a:solidFill>
              </a:rPr>
              <a:t>Price: $7,100 PLUS TAXES</a:t>
            </a:r>
          </a:p>
          <a:p>
            <a:pPr lvl="0"/>
            <a:r>
              <a:rPr lang="en-US" sz="1200" b="1" dirty="0">
                <a:solidFill>
                  <a:prstClr val="black"/>
                </a:solidFill>
              </a:rPr>
              <a:t>                       Includes The following:</a:t>
            </a:r>
          </a:p>
          <a:p>
            <a:pPr marL="285750" lvl="0" indent="-285750">
              <a:buFont typeface="Wingdings" panose="05000000000000000000" pitchFamily="2" charset="2"/>
              <a:buChar char="v"/>
            </a:pPr>
            <a:r>
              <a:rPr lang="en-US" sz="950" b="1" dirty="0">
                <a:solidFill>
                  <a:prstClr val="black"/>
                </a:solidFill>
                <a:latin typeface="+mj-lt"/>
              </a:rPr>
              <a:t>Basic Services of Funeral Director/Staff/Overhead -</a:t>
            </a:r>
            <a:r>
              <a:rPr lang="en-US" sz="950" dirty="0">
                <a:solidFill>
                  <a:prstClr val="black"/>
                </a:solidFill>
                <a:latin typeface="+mj-lt"/>
              </a:rPr>
              <a:t> $2500 </a:t>
            </a:r>
            <a:r>
              <a:rPr lang="en-US" sz="500" dirty="0">
                <a:solidFill>
                  <a:prstClr val="black"/>
                </a:solidFill>
              </a:rPr>
              <a:t>(non-declinable) </a:t>
            </a:r>
            <a:endParaRPr lang="en-US" sz="500" dirty="0">
              <a:solidFill>
                <a:prstClr val="black"/>
              </a:solidFill>
              <a:latin typeface="+mj-lt"/>
            </a:endParaRPr>
          </a:p>
          <a:p>
            <a:pPr marL="285750" lvl="0" indent="-285750">
              <a:buFont typeface="Wingdings" panose="05000000000000000000" pitchFamily="2" charset="2"/>
              <a:buChar char="v"/>
            </a:pPr>
            <a:r>
              <a:rPr lang="en-US" sz="1000" b="1" dirty="0">
                <a:solidFill>
                  <a:prstClr val="black"/>
                </a:solidFill>
                <a:latin typeface="+mj-lt"/>
              </a:rPr>
              <a:t>Transportation of Remains </a:t>
            </a:r>
            <a:r>
              <a:rPr lang="en-US" sz="1000" dirty="0">
                <a:solidFill>
                  <a:prstClr val="black"/>
                </a:solidFill>
                <a:latin typeface="+mj-lt"/>
              </a:rPr>
              <a:t>- $400 </a:t>
            </a:r>
            <a:r>
              <a:rPr lang="en-US" sz="1000" b="1" dirty="0">
                <a:solidFill>
                  <a:prstClr val="black"/>
                </a:solidFill>
                <a:latin typeface="+mj-lt"/>
              </a:rPr>
              <a:t>Refrigeration </a:t>
            </a:r>
            <a:r>
              <a:rPr lang="en-US" sz="1000" dirty="0">
                <a:solidFill>
                  <a:prstClr val="black"/>
                </a:solidFill>
                <a:latin typeface="+mj-lt"/>
              </a:rPr>
              <a:t>- $150 (Weekly)</a:t>
            </a:r>
          </a:p>
          <a:p>
            <a:pPr marL="285750" lvl="0" indent="-285750">
              <a:buFont typeface="Wingdings" panose="05000000000000000000" pitchFamily="2" charset="2"/>
              <a:buChar char="v"/>
            </a:pPr>
            <a:r>
              <a:rPr lang="en-US" sz="1000" b="1" dirty="0">
                <a:solidFill>
                  <a:prstClr val="black"/>
                </a:solidFill>
              </a:rPr>
              <a:t>Embalming </a:t>
            </a:r>
            <a:r>
              <a:rPr lang="en-US" sz="1000" dirty="0">
                <a:solidFill>
                  <a:prstClr val="black"/>
                </a:solidFill>
              </a:rPr>
              <a:t>- $700     </a:t>
            </a:r>
            <a:r>
              <a:rPr lang="en-US" sz="1000" b="1" dirty="0">
                <a:solidFill>
                  <a:prstClr val="black"/>
                </a:solidFill>
              </a:rPr>
              <a:t>Dressing &amp; Casketing </a:t>
            </a:r>
            <a:r>
              <a:rPr lang="en-US" sz="1000" dirty="0">
                <a:solidFill>
                  <a:prstClr val="black"/>
                </a:solidFill>
              </a:rPr>
              <a:t>- $400</a:t>
            </a:r>
          </a:p>
          <a:p>
            <a:pPr marL="285750" lvl="0" indent="-285750">
              <a:buFont typeface="Wingdings" panose="05000000000000000000" pitchFamily="2" charset="2"/>
              <a:buChar char="v"/>
            </a:pPr>
            <a:r>
              <a:rPr lang="en-US" sz="1000" b="1" dirty="0">
                <a:solidFill>
                  <a:prstClr val="black"/>
                </a:solidFill>
              </a:rPr>
              <a:t>Casket Allowance </a:t>
            </a:r>
            <a:r>
              <a:rPr lang="en-US" sz="1000" dirty="0">
                <a:solidFill>
                  <a:prstClr val="black"/>
                </a:solidFill>
              </a:rPr>
              <a:t>- $1,400</a:t>
            </a:r>
          </a:p>
          <a:p>
            <a:pPr marL="285750" lvl="0" indent="-285750">
              <a:buFont typeface="Wingdings" panose="05000000000000000000" pitchFamily="2" charset="2"/>
              <a:buChar char="v"/>
            </a:pPr>
            <a:r>
              <a:rPr lang="en-US" sz="1000" b="1" dirty="0">
                <a:solidFill>
                  <a:prstClr val="black"/>
                </a:solidFill>
              </a:rPr>
              <a:t>2-HOUR CHAPEL VIEWING SERVICE </a:t>
            </a:r>
            <a:r>
              <a:rPr lang="en-US" sz="1000" dirty="0">
                <a:solidFill>
                  <a:prstClr val="black"/>
                </a:solidFill>
              </a:rPr>
              <a:t>- $530</a:t>
            </a:r>
          </a:p>
          <a:p>
            <a:pPr marL="285750" indent="-285750">
              <a:buFont typeface="Wingdings" panose="05000000000000000000" pitchFamily="2" charset="2"/>
              <a:buChar char="v"/>
            </a:pPr>
            <a:r>
              <a:rPr lang="en-US" sz="1000" b="1" dirty="0">
                <a:solidFill>
                  <a:prstClr val="black"/>
                </a:solidFill>
              </a:rPr>
              <a:t>2-HOUR CHAPEL FUNERAL SERVICE </a:t>
            </a:r>
            <a:r>
              <a:rPr lang="en-US" sz="1000" dirty="0">
                <a:solidFill>
                  <a:prstClr val="black"/>
                </a:solidFill>
              </a:rPr>
              <a:t>- $530</a:t>
            </a:r>
          </a:p>
          <a:p>
            <a:pPr marL="285750" lvl="0" indent="-285750">
              <a:buFont typeface="Wingdings" panose="05000000000000000000" pitchFamily="2" charset="2"/>
              <a:buChar char="v"/>
            </a:pPr>
            <a:r>
              <a:rPr lang="en-US" sz="1000" b="1" dirty="0">
                <a:solidFill>
                  <a:prstClr val="black"/>
                </a:solidFill>
              </a:rPr>
              <a:t>Register Book </a:t>
            </a:r>
            <a:r>
              <a:rPr lang="en-US" sz="1000" dirty="0">
                <a:solidFill>
                  <a:prstClr val="black"/>
                </a:solidFill>
              </a:rPr>
              <a:t>- $80  </a:t>
            </a:r>
            <a:r>
              <a:rPr lang="en-US" sz="1000" b="1" dirty="0">
                <a:solidFill>
                  <a:prstClr val="black"/>
                </a:solidFill>
              </a:rPr>
              <a:t>Woven Blanket </a:t>
            </a:r>
            <a:r>
              <a:rPr lang="en-US" sz="1000" dirty="0">
                <a:solidFill>
                  <a:prstClr val="black"/>
                </a:solidFill>
              </a:rPr>
              <a:t>- $400</a:t>
            </a:r>
          </a:p>
          <a:p>
            <a:pPr marL="285750" lvl="0" indent="-285750">
              <a:buFont typeface="Wingdings" panose="05000000000000000000" pitchFamily="2" charset="2"/>
              <a:buChar char="v"/>
            </a:pPr>
            <a:r>
              <a:rPr lang="en-US" sz="1000" b="1" dirty="0">
                <a:solidFill>
                  <a:prstClr val="black"/>
                </a:solidFill>
              </a:rPr>
              <a:t>Service Personalization Fee </a:t>
            </a:r>
            <a:r>
              <a:rPr lang="en-US" sz="1000" dirty="0">
                <a:solidFill>
                  <a:prstClr val="black"/>
                </a:solidFill>
              </a:rPr>
              <a:t>- $500</a:t>
            </a:r>
          </a:p>
          <a:p>
            <a:pPr marL="285750" indent="-285750">
              <a:buFont typeface="Wingdings" panose="05000000000000000000" pitchFamily="2" charset="2"/>
              <a:buChar char="v"/>
            </a:pPr>
            <a:r>
              <a:rPr lang="en-US" sz="1000" b="1" dirty="0">
                <a:solidFill>
                  <a:prstClr val="black"/>
                </a:solidFill>
              </a:rPr>
              <a:t>Hearse </a:t>
            </a:r>
            <a:r>
              <a:rPr lang="en-US" sz="1000" dirty="0">
                <a:solidFill>
                  <a:prstClr val="black"/>
                </a:solidFill>
              </a:rPr>
              <a:t>- $500</a:t>
            </a:r>
            <a:r>
              <a:rPr lang="en-US" sz="1000" b="1" dirty="0">
                <a:solidFill>
                  <a:prstClr val="black"/>
                </a:solidFill>
              </a:rPr>
              <a:t>  Funeral Escort </a:t>
            </a:r>
            <a:r>
              <a:rPr lang="en-US" sz="1000" dirty="0">
                <a:solidFill>
                  <a:prstClr val="black"/>
                </a:solidFill>
              </a:rPr>
              <a:t>- $500   </a:t>
            </a:r>
            <a:r>
              <a:rPr lang="en-US" sz="1000" b="1" dirty="0">
                <a:solidFill>
                  <a:prstClr val="black"/>
                </a:solidFill>
              </a:rPr>
              <a:t>Graveside Service </a:t>
            </a:r>
            <a:r>
              <a:rPr lang="en-US" sz="1000" dirty="0">
                <a:solidFill>
                  <a:prstClr val="black"/>
                </a:solidFill>
              </a:rPr>
              <a:t>- $450  </a:t>
            </a:r>
          </a:p>
          <a:p>
            <a:pPr marL="285750" lvl="0" indent="-285750">
              <a:buFont typeface="Wingdings" panose="05000000000000000000" pitchFamily="2" charset="2"/>
              <a:buChar char="v"/>
            </a:pPr>
            <a:r>
              <a:rPr lang="en-US" sz="1000" b="1" i="0" dirty="0">
                <a:solidFill>
                  <a:srgbClr val="1F2228"/>
                </a:solidFill>
                <a:effectLst/>
                <a:latin typeface="+mj-lt"/>
              </a:rPr>
              <a:t>Obtaining necessary permits and authorizations </a:t>
            </a:r>
            <a:r>
              <a:rPr lang="en-US" sz="1000" i="0" dirty="0">
                <a:solidFill>
                  <a:srgbClr val="1F2228"/>
                </a:solidFill>
                <a:effectLst/>
                <a:latin typeface="+mj-lt"/>
              </a:rPr>
              <a:t>- $101</a:t>
            </a:r>
            <a:endParaRPr lang="en-US" sz="1000" dirty="0">
              <a:solidFill>
                <a:prstClr val="black"/>
              </a:solidFill>
            </a:endParaRPr>
          </a:p>
          <a:p>
            <a:pPr marL="285750" lvl="0" indent="-285750">
              <a:buFont typeface="Wingdings" panose="05000000000000000000" pitchFamily="2" charset="2"/>
              <a:buChar char="v"/>
            </a:pPr>
            <a:r>
              <a:rPr lang="en-US" sz="1000" b="1" dirty="0">
                <a:solidFill>
                  <a:prstClr val="black"/>
                </a:solidFill>
              </a:rPr>
              <a:t>Permit Fee </a:t>
            </a:r>
            <a:r>
              <a:rPr lang="en-US" sz="1000" dirty="0">
                <a:solidFill>
                  <a:prstClr val="black"/>
                </a:solidFill>
              </a:rPr>
              <a:t>- $30  </a:t>
            </a:r>
            <a:r>
              <a:rPr lang="en-US" sz="1000" b="1" dirty="0">
                <a:solidFill>
                  <a:prstClr val="black"/>
                </a:solidFill>
              </a:rPr>
              <a:t>Regulatory Fee </a:t>
            </a:r>
            <a:r>
              <a:rPr lang="en-US" sz="1000" dirty="0">
                <a:solidFill>
                  <a:prstClr val="black"/>
                </a:solidFill>
              </a:rPr>
              <a:t>- $10  </a:t>
            </a:r>
            <a:r>
              <a:rPr lang="en-US" sz="1000" b="1" dirty="0">
                <a:solidFill>
                  <a:prstClr val="black"/>
                </a:solidFill>
              </a:rPr>
              <a:t>Media/Tech Fee </a:t>
            </a:r>
            <a:r>
              <a:rPr lang="en-US" sz="1000" dirty="0">
                <a:solidFill>
                  <a:prstClr val="black"/>
                </a:solidFill>
              </a:rPr>
              <a:t>- $200</a:t>
            </a:r>
          </a:p>
          <a:p>
            <a:pPr marL="285750" lvl="0" indent="-285750">
              <a:buFont typeface="Wingdings" panose="05000000000000000000" pitchFamily="2" charset="2"/>
              <a:buChar char="v"/>
            </a:pPr>
            <a:r>
              <a:rPr lang="en-US" sz="1000" b="1" dirty="0">
                <a:solidFill>
                  <a:prstClr val="black"/>
                </a:solidFill>
              </a:rPr>
              <a:t>Certified Death Certificate </a:t>
            </a:r>
            <a:r>
              <a:rPr lang="en-US" sz="1000" dirty="0">
                <a:solidFill>
                  <a:prstClr val="black"/>
                </a:solidFill>
              </a:rPr>
              <a:t>- $40</a:t>
            </a:r>
          </a:p>
          <a:p>
            <a:pPr lvl="0" algn="ctr"/>
            <a:endParaRPr lang="en-US" sz="1000" b="1" dirty="0">
              <a:solidFill>
                <a:prstClr val="black"/>
              </a:solidFill>
            </a:endParaRPr>
          </a:p>
          <a:p>
            <a:pPr lvl="0"/>
            <a:endParaRPr lang="en-US" sz="1200" b="1" dirty="0">
              <a:solidFill>
                <a:prstClr val="black"/>
              </a:solidFill>
            </a:endParaRPr>
          </a:p>
          <a:p>
            <a:pPr lvl="0"/>
            <a:r>
              <a:rPr lang="en-US" sz="1200" b="1" dirty="0">
                <a:solidFill>
                  <a:prstClr val="black"/>
                </a:solidFill>
              </a:rPr>
              <a:t>      </a:t>
            </a:r>
          </a:p>
          <a:p>
            <a:pPr lvl="0"/>
            <a:r>
              <a:rPr lang="en-US" sz="1200" b="1" dirty="0">
                <a:solidFill>
                  <a:prstClr val="black"/>
                </a:solidFill>
              </a:rPr>
              <a:t>               Itemized Price: $9,421 </a:t>
            </a:r>
            <a:r>
              <a:rPr lang="en-US" sz="1000" b="1" dirty="0">
                <a:solidFill>
                  <a:prstClr val="black"/>
                </a:solidFill>
              </a:rPr>
              <a:t>(Savings $2,320)</a:t>
            </a:r>
            <a:endParaRPr lang="en-US" sz="1200" b="1" dirty="0">
              <a:solidFill>
                <a:prstClr val="black"/>
              </a:solidFill>
            </a:endParaRPr>
          </a:p>
        </p:txBody>
      </p:sp>
      <p:sp>
        <p:nvSpPr>
          <p:cNvPr id="15" name="Rectangle 14"/>
          <p:cNvSpPr/>
          <p:nvPr/>
        </p:nvSpPr>
        <p:spPr>
          <a:xfrm>
            <a:off x="4812761" y="1085566"/>
            <a:ext cx="4249173" cy="2394502"/>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lvl="0" algn="ctr"/>
            <a:r>
              <a:rPr lang="en-US" sz="1200" b="1" dirty="0">
                <a:solidFill>
                  <a:prstClr val="black"/>
                </a:solidFill>
              </a:rPr>
              <a:t>CREMATION WITH SERVICE NO VIEWING PACKAGE</a:t>
            </a:r>
          </a:p>
          <a:p>
            <a:pPr lvl="0" algn="ctr"/>
            <a:r>
              <a:rPr lang="en-US" sz="1200" b="1" dirty="0">
                <a:solidFill>
                  <a:prstClr val="black"/>
                </a:solidFill>
              </a:rPr>
              <a:t>Price: $2,700 PLUS TAXES</a:t>
            </a:r>
          </a:p>
          <a:p>
            <a:pPr lvl="0"/>
            <a:r>
              <a:rPr lang="en-US" sz="1200" b="1" dirty="0">
                <a:solidFill>
                  <a:prstClr val="black"/>
                </a:solidFill>
              </a:rPr>
              <a:t>                          Includes The Following:</a:t>
            </a:r>
          </a:p>
          <a:p>
            <a:pPr marL="285750" lvl="0" indent="-285750">
              <a:buFont typeface="Wingdings" panose="05000000000000000000" pitchFamily="2" charset="2"/>
              <a:buChar char="v"/>
            </a:pPr>
            <a:r>
              <a:rPr lang="en-US" sz="960" b="1" dirty="0">
                <a:solidFill>
                  <a:prstClr val="black"/>
                </a:solidFill>
              </a:rPr>
              <a:t>Basic Services of Funeral Director/Staff/Overhead -</a:t>
            </a:r>
            <a:r>
              <a:rPr lang="en-US" sz="960" dirty="0">
                <a:solidFill>
                  <a:prstClr val="black"/>
                </a:solidFill>
              </a:rPr>
              <a:t> $1500 </a:t>
            </a:r>
            <a:r>
              <a:rPr lang="en-US" sz="500" dirty="0">
                <a:solidFill>
                  <a:prstClr val="black"/>
                </a:solidFill>
              </a:rPr>
              <a:t>(non-declinable) </a:t>
            </a:r>
          </a:p>
          <a:p>
            <a:pPr marL="285750" lvl="0" indent="-285750">
              <a:buFont typeface="Wingdings" panose="05000000000000000000" pitchFamily="2" charset="2"/>
              <a:buChar char="v"/>
            </a:pPr>
            <a:r>
              <a:rPr lang="en-US" sz="1000" b="1" dirty="0">
                <a:solidFill>
                  <a:prstClr val="black"/>
                </a:solidFill>
              </a:rPr>
              <a:t>Transportation of Remains </a:t>
            </a:r>
            <a:r>
              <a:rPr lang="en-US" sz="1000" dirty="0">
                <a:solidFill>
                  <a:prstClr val="black"/>
                </a:solidFill>
              </a:rPr>
              <a:t>- $400 </a:t>
            </a:r>
            <a:r>
              <a:rPr lang="en-US" sz="1000" b="1" dirty="0">
                <a:solidFill>
                  <a:prstClr val="black"/>
                </a:solidFill>
                <a:latin typeface="+mj-lt"/>
              </a:rPr>
              <a:t>Refrigeration </a:t>
            </a:r>
            <a:r>
              <a:rPr lang="en-US" sz="1000" dirty="0">
                <a:solidFill>
                  <a:prstClr val="black"/>
                </a:solidFill>
                <a:latin typeface="+mj-lt"/>
              </a:rPr>
              <a:t>- $150 (Weekly)</a:t>
            </a:r>
          </a:p>
          <a:p>
            <a:pPr marL="285750" lvl="0" indent="-285750">
              <a:buFont typeface="Wingdings" panose="05000000000000000000" pitchFamily="2" charset="2"/>
              <a:buChar char="v"/>
            </a:pPr>
            <a:r>
              <a:rPr lang="en-US" sz="1000" b="1" dirty="0">
                <a:solidFill>
                  <a:prstClr val="black"/>
                </a:solidFill>
              </a:rPr>
              <a:t>2-HOUR CHAPEL Service NO VIEWING </a:t>
            </a:r>
            <a:r>
              <a:rPr lang="en-US" sz="1000" dirty="0">
                <a:solidFill>
                  <a:prstClr val="black"/>
                </a:solidFill>
              </a:rPr>
              <a:t>- $530</a:t>
            </a:r>
          </a:p>
          <a:p>
            <a:pPr marL="285750" lvl="0" indent="-285750">
              <a:buFont typeface="Wingdings" panose="05000000000000000000" pitchFamily="2" charset="2"/>
              <a:buChar char="v"/>
            </a:pPr>
            <a:r>
              <a:rPr lang="en-US" sz="1000" b="1" dirty="0">
                <a:solidFill>
                  <a:prstClr val="black"/>
                </a:solidFill>
              </a:rPr>
              <a:t>Cremation Fee </a:t>
            </a:r>
            <a:r>
              <a:rPr lang="en-US" sz="1200" b="1" dirty="0">
                <a:solidFill>
                  <a:prstClr val="black"/>
                </a:solidFill>
              </a:rPr>
              <a:t>- </a:t>
            </a:r>
            <a:r>
              <a:rPr lang="en-US" sz="1000" dirty="0">
                <a:solidFill>
                  <a:prstClr val="black"/>
                </a:solidFill>
              </a:rPr>
              <a:t>$550  </a:t>
            </a:r>
            <a:r>
              <a:rPr lang="en-US" sz="1000" b="1" dirty="0">
                <a:solidFill>
                  <a:prstClr val="black"/>
                </a:solidFill>
              </a:rPr>
              <a:t>Cremation Container </a:t>
            </a:r>
            <a:r>
              <a:rPr lang="en-US" sz="1000" dirty="0">
                <a:solidFill>
                  <a:prstClr val="black"/>
                </a:solidFill>
              </a:rPr>
              <a:t>- $95</a:t>
            </a:r>
          </a:p>
          <a:p>
            <a:pPr marL="285750" lvl="0" indent="-285750">
              <a:buFont typeface="Wingdings" panose="05000000000000000000" pitchFamily="2" charset="2"/>
              <a:buChar char="v"/>
            </a:pPr>
            <a:r>
              <a:rPr lang="en-US" sz="1000" b="1" dirty="0">
                <a:solidFill>
                  <a:prstClr val="black"/>
                </a:solidFill>
              </a:rPr>
              <a:t>Urn Allowance </a:t>
            </a:r>
            <a:r>
              <a:rPr lang="en-US" sz="1000" dirty="0">
                <a:solidFill>
                  <a:prstClr val="black"/>
                </a:solidFill>
              </a:rPr>
              <a:t>- $75</a:t>
            </a:r>
          </a:p>
          <a:p>
            <a:pPr marL="285750" lvl="0" indent="-285750">
              <a:buFont typeface="Wingdings" panose="05000000000000000000" pitchFamily="2" charset="2"/>
              <a:buChar char="v"/>
            </a:pPr>
            <a:r>
              <a:rPr lang="en-US" sz="1000" b="1" i="0" dirty="0">
                <a:solidFill>
                  <a:srgbClr val="1F2228"/>
                </a:solidFill>
                <a:effectLst/>
                <a:latin typeface="+mj-lt"/>
              </a:rPr>
              <a:t>Obtaining necessary permits and authorizations </a:t>
            </a:r>
            <a:r>
              <a:rPr lang="en-US" sz="1000" i="0" dirty="0">
                <a:solidFill>
                  <a:srgbClr val="1F2228"/>
                </a:solidFill>
                <a:effectLst/>
                <a:latin typeface="+mj-lt"/>
              </a:rPr>
              <a:t>- $101</a:t>
            </a:r>
            <a:endParaRPr lang="en-US" sz="1000" dirty="0">
              <a:solidFill>
                <a:prstClr val="black"/>
              </a:solidFill>
            </a:endParaRPr>
          </a:p>
          <a:p>
            <a:pPr marL="285750" lvl="0" indent="-285750">
              <a:buFont typeface="Wingdings" panose="05000000000000000000" pitchFamily="2" charset="2"/>
              <a:buChar char="v"/>
            </a:pPr>
            <a:r>
              <a:rPr lang="en-US" sz="1000" b="1" dirty="0">
                <a:solidFill>
                  <a:prstClr val="black"/>
                </a:solidFill>
              </a:rPr>
              <a:t>Permit Fee </a:t>
            </a:r>
            <a:r>
              <a:rPr lang="en-US" sz="1000" dirty="0">
                <a:solidFill>
                  <a:prstClr val="black"/>
                </a:solidFill>
              </a:rPr>
              <a:t>- $30  </a:t>
            </a:r>
            <a:r>
              <a:rPr lang="en-US" sz="1000" b="1" dirty="0">
                <a:solidFill>
                  <a:prstClr val="black"/>
                </a:solidFill>
              </a:rPr>
              <a:t>Regulatory Fee </a:t>
            </a:r>
            <a:r>
              <a:rPr lang="en-US" sz="1000" dirty="0">
                <a:solidFill>
                  <a:prstClr val="black"/>
                </a:solidFill>
              </a:rPr>
              <a:t>- $10  </a:t>
            </a:r>
            <a:r>
              <a:rPr lang="en-US" sz="1000" b="1" dirty="0">
                <a:solidFill>
                  <a:prstClr val="black"/>
                </a:solidFill>
              </a:rPr>
              <a:t>Media/Tech Fee </a:t>
            </a:r>
            <a:r>
              <a:rPr lang="en-US" sz="1000" dirty="0">
                <a:solidFill>
                  <a:prstClr val="black"/>
                </a:solidFill>
              </a:rPr>
              <a:t>- $200</a:t>
            </a:r>
          </a:p>
          <a:p>
            <a:pPr marL="285750" indent="-285750">
              <a:buFont typeface="Wingdings" panose="05000000000000000000" pitchFamily="2" charset="2"/>
              <a:buChar char="v"/>
            </a:pPr>
            <a:r>
              <a:rPr lang="en-US" sz="1000" b="1" dirty="0">
                <a:solidFill>
                  <a:srgbClr val="1F2228"/>
                </a:solidFill>
                <a:latin typeface="+mj-lt"/>
              </a:rPr>
              <a:t>Transportation To/From Crematory </a:t>
            </a:r>
            <a:r>
              <a:rPr lang="en-US" sz="900" b="1" dirty="0">
                <a:solidFill>
                  <a:prstClr val="black"/>
                </a:solidFill>
              </a:rPr>
              <a:t>- </a:t>
            </a:r>
            <a:r>
              <a:rPr lang="en-US" sz="900" dirty="0">
                <a:solidFill>
                  <a:prstClr val="black"/>
                </a:solidFill>
              </a:rPr>
              <a:t>$200</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kumimoji="0" lang="en-US" sz="1000" b="1" i="0" u="none" strike="noStrike" kern="1200" cap="none" spc="0" normalizeH="0" baseline="0" noProof="0" dirty="0">
                <a:ln>
                  <a:noFill/>
                </a:ln>
                <a:solidFill>
                  <a:prstClr val="black"/>
                </a:solidFill>
                <a:effectLst/>
                <a:uLnTx/>
                <a:uFillTx/>
                <a:latin typeface="Trebuchet MS"/>
                <a:ea typeface="+mn-ea"/>
                <a:cs typeface="+mn-cs"/>
              </a:rPr>
              <a:t>Certified Death Certificate </a:t>
            </a:r>
            <a:r>
              <a:rPr kumimoji="0" lang="en-US" sz="1000" b="0" i="0" u="none" strike="noStrike" kern="1200" cap="none" spc="0" normalizeH="0" baseline="0" noProof="0" dirty="0">
                <a:ln>
                  <a:noFill/>
                </a:ln>
                <a:solidFill>
                  <a:prstClr val="black"/>
                </a:solidFill>
                <a:effectLst/>
                <a:uLnTx/>
                <a:uFillTx/>
                <a:latin typeface="Trebuchet MS"/>
                <a:ea typeface="+mn-ea"/>
                <a:cs typeface="+mn-cs"/>
              </a:rPr>
              <a:t>- $40</a:t>
            </a:r>
          </a:p>
          <a:p>
            <a:pPr marL="285750" indent="-285750">
              <a:buFont typeface="Wingdings" panose="05000000000000000000" pitchFamily="2" charset="2"/>
              <a:buChar char="v"/>
            </a:pPr>
            <a:r>
              <a:rPr lang="en-US" sz="1000" b="1" dirty="0">
                <a:solidFill>
                  <a:prstClr val="black"/>
                </a:solidFill>
              </a:rPr>
              <a:t>Reunite Ceremony - </a:t>
            </a:r>
            <a:r>
              <a:rPr lang="en-US" sz="1000" dirty="0">
                <a:solidFill>
                  <a:prstClr val="black"/>
                </a:solidFill>
              </a:rPr>
              <a:t>$250</a:t>
            </a:r>
          </a:p>
          <a:p>
            <a:pPr lvl="0"/>
            <a:r>
              <a:rPr lang="en-US" sz="1000" b="1" dirty="0">
                <a:solidFill>
                  <a:prstClr val="black"/>
                </a:solidFill>
              </a:rPr>
              <a:t>        </a:t>
            </a:r>
            <a:r>
              <a:rPr lang="en-US" sz="1200" b="1" dirty="0">
                <a:solidFill>
                  <a:prstClr val="black"/>
                </a:solidFill>
              </a:rPr>
              <a:t>Itemized Price:  $4,091</a:t>
            </a:r>
            <a:endParaRPr lang="en-US" sz="1000" b="1" dirty="0">
              <a:solidFill>
                <a:prstClr val="black"/>
              </a:solidFill>
            </a:endParaRPr>
          </a:p>
        </p:txBody>
      </p:sp>
      <p:sp>
        <p:nvSpPr>
          <p:cNvPr id="16" name="Rectangle 15"/>
          <p:cNvSpPr/>
          <p:nvPr/>
        </p:nvSpPr>
        <p:spPr>
          <a:xfrm>
            <a:off x="533399" y="1074319"/>
            <a:ext cx="4221502" cy="2392963"/>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lvl="0" algn="ctr"/>
            <a:r>
              <a:rPr lang="en-US" sz="1400" b="1" dirty="0">
                <a:solidFill>
                  <a:prstClr val="black"/>
                </a:solidFill>
              </a:rPr>
              <a:t>CREMATION NO VIEWING PACKAGE</a:t>
            </a:r>
          </a:p>
          <a:p>
            <a:pPr lvl="0" algn="ctr"/>
            <a:r>
              <a:rPr lang="en-US" sz="1200" b="1" dirty="0">
                <a:solidFill>
                  <a:prstClr val="black"/>
                </a:solidFill>
              </a:rPr>
              <a:t>Price: $1,800 PLUS TAXES </a:t>
            </a:r>
          </a:p>
          <a:p>
            <a:pPr lvl="0"/>
            <a:r>
              <a:rPr lang="en-US" sz="1400" b="1" dirty="0">
                <a:solidFill>
                  <a:prstClr val="black"/>
                </a:solidFill>
              </a:rPr>
              <a:t>                     </a:t>
            </a:r>
            <a:r>
              <a:rPr lang="en-US" sz="1200" b="1" dirty="0">
                <a:solidFill>
                  <a:prstClr val="black"/>
                </a:solidFill>
              </a:rPr>
              <a:t>Includes The Following:</a:t>
            </a:r>
          </a:p>
          <a:p>
            <a:pPr marL="285750" lvl="0" indent="-285750">
              <a:buFont typeface="Wingdings" panose="05000000000000000000" pitchFamily="2" charset="2"/>
              <a:buChar char="v"/>
            </a:pPr>
            <a:r>
              <a:rPr lang="en-US" sz="950" b="1" dirty="0">
                <a:solidFill>
                  <a:prstClr val="black"/>
                </a:solidFill>
              </a:rPr>
              <a:t>Basic Services of Funeral Director/Staff/Overhead </a:t>
            </a:r>
            <a:r>
              <a:rPr lang="en-US" sz="950" dirty="0">
                <a:solidFill>
                  <a:prstClr val="black"/>
                </a:solidFill>
              </a:rPr>
              <a:t>- $1500 </a:t>
            </a:r>
            <a:r>
              <a:rPr lang="en-US" sz="500" dirty="0">
                <a:solidFill>
                  <a:prstClr val="black"/>
                </a:solidFill>
              </a:rPr>
              <a:t>(non-declinable) </a:t>
            </a:r>
          </a:p>
          <a:p>
            <a:pPr marL="285750" lvl="0" indent="-285750">
              <a:buFont typeface="Wingdings" panose="05000000000000000000" pitchFamily="2" charset="2"/>
              <a:buChar char="v"/>
            </a:pPr>
            <a:r>
              <a:rPr kumimoji="0" lang="en-US" sz="1000" b="1" i="0" u="none" strike="noStrike" kern="1200" cap="none" spc="0" normalizeH="0" baseline="0" noProof="0" dirty="0">
                <a:ln>
                  <a:noFill/>
                </a:ln>
                <a:solidFill>
                  <a:prstClr val="black"/>
                </a:solidFill>
                <a:effectLst/>
                <a:uLnTx/>
                <a:uFillTx/>
                <a:latin typeface="+mj-lt"/>
                <a:ea typeface="+mn-ea"/>
                <a:cs typeface="+mn-cs"/>
              </a:rPr>
              <a:t>Transportation of Remains to Heritage </a:t>
            </a:r>
            <a:r>
              <a:rPr lang="en-US" sz="1000" b="1" dirty="0">
                <a:solidFill>
                  <a:prstClr val="black"/>
                </a:solidFill>
                <a:latin typeface="+mj-lt"/>
              </a:rPr>
              <a:t>- </a:t>
            </a:r>
            <a:r>
              <a:rPr lang="en-US" sz="1000" dirty="0">
                <a:solidFill>
                  <a:prstClr val="black"/>
                </a:solidFill>
                <a:latin typeface="+mj-lt"/>
              </a:rPr>
              <a:t>$400</a:t>
            </a:r>
          </a:p>
          <a:p>
            <a:pPr marL="285750" lvl="0" indent="-285750">
              <a:buFont typeface="Wingdings" panose="05000000000000000000" pitchFamily="2" charset="2"/>
              <a:buChar char="v"/>
            </a:pPr>
            <a:r>
              <a:rPr lang="en-US" sz="1000" b="1" dirty="0">
                <a:solidFill>
                  <a:prstClr val="black"/>
                </a:solidFill>
                <a:latin typeface="+mj-lt"/>
              </a:rPr>
              <a:t>Refrigeration </a:t>
            </a:r>
            <a:r>
              <a:rPr lang="en-US" sz="1000" dirty="0">
                <a:solidFill>
                  <a:prstClr val="black"/>
                </a:solidFill>
                <a:latin typeface="+mj-lt"/>
              </a:rPr>
              <a:t>- $150 (Weekly)</a:t>
            </a:r>
          </a:p>
          <a:p>
            <a:pPr marL="285750" lvl="0" indent="-285750">
              <a:buFont typeface="Wingdings" panose="05000000000000000000" pitchFamily="2" charset="2"/>
              <a:buChar char="v"/>
            </a:pPr>
            <a:r>
              <a:rPr lang="en-US" sz="1000" b="1" dirty="0">
                <a:solidFill>
                  <a:prstClr val="black"/>
                </a:solidFill>
              </a:rPr>
              <a:t>Cremation Fee - </a:t>
            </a:r>
            <a:r>
              <a:rPr lang="en-US" sz="1000" dirty="0">
                <a:solidFill>
                  <a:prstClr val="black"/>
                </a:solidFill>
              </a:rPr>
              <a:t>$550</a:t>
            </a:r>
          </a:p>
          <a:p>
            <a:pPr marL="285750" indent="-285750">
              <a:buFont typeface="Wingdings" panose="05000000000000000000" pitchFamily="2" charset="2"/>
              <a:buChar char="v"/>
            </a:pPr>
            <a:r>
              <a:rPr lang="en-US" sz="1000" b="1" dirty="0">
                <a:solidFill>
                  <a:prstClr val="black"/>
                </a:solidFill>
              </a:rPr>
              <a:t>Cremation Container - </a:t>
            </a:r>
            <a:r>
              <a:rPr lang="en-US" sz="1000" dirty="0">
                <a:solidFill>
                  <a:prstClr val="black"/>
                </a:solidFill>
              </a:rPr>
              <a:t>$95</a:t>
            </a:r>
          </a:p>
          <a:p>
            <a:pPr marL="285750" lvl="0" indent="-285750">
              <a:buFont typeface="Wingdings" panose="05000000000000000000" pitchFamily="2" charset="2"/>
              <a:buChar char="v"/>
            </a:pPr>
            <a:r>
              <a:rPr lang="en-US" sz="1000" b="1" i="0" dirty="0">
                <a:solidFill>
                  <a:srgbClr val="1F2228"/>
                </a:solidFill>
                <a:effectLst/>
                <a:latin typeface="+mj-lt"/>
              </a:rPr>
              <a:t>Obtaining necessary permits and authorizations </a:t>
            </a:r>
            <a:r>
              <a:rPr lang="en-US" sz="900" b="1" i="0" dirty="0">
                <a:solidFill>
                  <a:srgbClr val="1F2228"/>
                </a:solidFill>
                <a:effectLst/>
                <a:latin typeface="+mj-lt"/>
              </a:rPr>
              <a:t>(</a:t>
            </a:r>
            <a:r>
              <a:rPr lang="en-US" sz="900" b="1" dirty="0">
                <a:solidFill>
                  <a:srgbClr val="1F2228"/>
                </a:solidFill>
                <a:latin typeface="+mj-lt"/>
              </a:rPr>
              <a:t>N</a:t>
            </a:r>
            <a:r>
              <a:rPr lang="en-US" sz="900" b="1" i="0" dirty="0">
                <a:solidFill>
                  <a:srgbClr val="1F2228"/>
                </a:solidFill>
                <a:effectLst/>
                <a:latin typeface="+mj-lt"/>
              </a:rPr>
              <a:t>ot the actual cost of death certificates, permits</a:t>
            </a:r>
            <a:r>
              <a:rPr lang="en-US" sz="900" b="1" dirty="0">
                <a:solidFill>
                  <a:srgbClr val="1F2228"/>
                </a:solidFill>
                <a:latin typeface="+mj-lt"/>
              </a:rPr>
              <a:t> &amp; </a:t>
            </a:r>
            <a:r>
              <a:rPr lang="en-US" sz="900" b="1" i="0" dirty="0">
                <a:solidFill>
                  <a:srgbClr val="1F2228"/>
                </a:solidFill>
                <a:effectLst/>
                <a:latin typeface="+mj-lt"/>
              </a:rPr>
              <a:t>filing fees) </a:t>
            </a:r>
            <a:r>
              <a:rPr lang="en-US" sz="900" i="0" dirty="0">
                <a:solidFill>
                  <a:srgbClr val="1F2228"/>
                </a:solidFill>
                <a:effectLst/>
                <a:latin typeface="+mj-lt"/>
              </a:rPr>
              <a:t>- $101</a:t>
            </a:r>
          </a:p>
          <a:p>
            <a:pPr marL="285750" indent="-285750">
              <a:buFont typeface="Wingdings" panose="05000000000000000000" pitchFamily="2" charset="2"/>
              <a:buChar char="v"/>
            </a:pPr>
            <a:r>
              <a:rPr lang="en-US" sz="1000" b="1" dirty="0">
                <a:solidFill>
                  <a:srgbClr val="1F2228"/>
                </a:solidFill>
                <a:latin typeface="+mj-lt"/>
              </a:rPr>
              <a:t>Transportation to/from Crematory </a:t>
            </a:r>
            <a:r>
              <a:rPr lang="en-US" sz="900" b="1" dirty="0">
                <a:solidFill>
                  <a:prstClr val="black"/>
                </a:solidFill>
              </a:rPr>
              <a:t>- </a:t>
            </a:r>
            <a:r>
              <a:rPr lang="en-US" sz="900" dirty="0">
                <a:solidFill>
                  <a:prstClr val="black"/>
                </a:solidFill>
              </a:rPr>
              <a:t>$200</a:t>
            </a:r>
          </a:p>
          <a:p>
            <a:pPr marL="285750" indent="-285750">
              <a:buFont typeface="Wingdings" panose="05000000000000000000" pitchFamily="2" charset="2"/>
              <a:buChar char="v"/>
            </a:pPr>
            <a:r>
              <a:rPr lang="en-US" sz="900" b="1" dirty="0">
                <a:solidFill>
                  <a:prstClr val="black"/>
                </a:solidFill>
              </a:rPr>
              <a:t>Reunite Ceremony - </a:t>
            </a:r>
            <a:r>
              <a:rPr lang="en-US" sz="900" dirty="0">
                <a:solidFill>
                  <a:prstClr val="black"/>
                </a:solidFill>
              </a:rPr>
              <a:t>$250</a:t>
            </a:r>
          </a:p>
          <a:p>
            <a:endParaRPr lang="en-US" sz="1000" b="1" dirty="0">
              <a:solidFill>
                <a:prstClr val="black"/>
              </a:solidFill>
            </a:endParaRPr>
          </a:p>
          <a:p>
            <a:pPr lvl="0" algn="ctr"/>
            <a:r>
              <a:rPr lang="en-US" sz="1200" b="1" dirty="0">
                <a:solidFill>
                  <a:prstClr val="black"/>
                </a:solidFill>
              </a:rPr>
              <a:t>Itemized Price:  $3,246 </a:t>
            </a:r>
            <a:endParaRPr lang="en-US" sz="1000" b="1" dirty="0">
              <a:solidFill>
                <a:prstClr val="black"/>
              </a:solidFill>
            </a:endParaRPr>
          </a:p>
        </p:txBody>
      </p:sp>
      <p:sp>
        <p:nvSpPr>
          <p:cNvPr id="17" name="TextBox 16"/>
          <p:cNvSpPr txBox="1"/>
          <p:nvPr/>
        </p:nvSpPr>
        <p:spPr>
          <a:xfrm>
            <a:off x="83126" y="68330"/>
            <a:ext cx="2671489" cy="1015663"/>
          </a:xfrm>
          <a:prstGeom prst="rect">
            <a:avLst/>
          </a:prstGeom>
          <a:noFill/>
        </p:spPr>
        <p:txBody>
          <a:bodyPr wrap="square" rtlCol="0">
            <a:spAutoFit/>
          </a:bodyPr>
          <a:lstStyle/>
          <a:p>
            <a:r>
              <a:rPr lang="en-US" sz="1200" dirty="0"/>
              <a:t>Address: 3610 North Rancho Drive</a:t>
            </a:r>
          </a:p>
          <a:p>
            <a:r>
              <a:rPr lang="en-US" sz="1200" dirty="0"/>
              <a:t>              Las Vegas, Nevada 89130</a:t>
            </a:r>
          </a:p>
          <a:p>
            <a:r>
              <a:rPr lang="en-US" sz="1200" dirty="0"/>
              <a:t>  Phone: (702) 852-1464</a:t>
            </a:r>
          </a:p>
          <a:p>
            <a:r>
              <a:rPr lang="en-US" sz="1200" dirty="0"/>
              <a:t>   Email: info@heritagemortuary.org</a:t>
            </a:r>
            <a:endParaRPr lang="en-US" sz="1200" dirty="0">
              <a:solidFill>
                <a:schemeClr val="tx2"/>
              </a:solidFill>
            </a:endParaRPr>
          </a:p>
          <a:p>
            <a:r>
              <a:rPr lang="en-US" sz="1200" dirty="0"/>
              <a:t>Website: heritagemortuary.org</a:t>
            </a:r>
          </a:p>
        </p:txBody>
      </p:sp>
      <p:sp>
        <p:nvSpPr>
          <p:cNvPr id="2" name="TextBox 1">
            <a:extLst>
              <a:ext uri="{FF2B5EF4-FFF2-40B4-BE49-F238E27FC236}">
                <a16:creationId xmlns:a16="http://schemas.microsoft.com/office/drawing/2014/main" id="{84112892-82D4-4FAE-B41D-A2D11372B8CF}"/>
              </a:ext>
            </a:extLst>
          </p:cNvPr>
          <p:cNvSpPr txBox="1"/>
          <p:nvPr/>
        </p:nvSpPr>
        <p:spPr>
          <a:xfrm>
            <a:off x="6784201" y="38984"/>
            <a:ext cx="2432457" cy="1092607"/>
          </a:xfrm>
          <a:prstGeom prst="rect">
            <a:avLst/>
          </a:prstGeom>
          <a:noFill/>
        </p:spPr>
        <p:txBody>
          <a:bodyPr wrap="square" rtlCol="0">
            <a:spAutoFit/>
          </a:bodyPr>
          <a:lstStyle/>
          <a:p>
            <a:r>
              <a:rPr lang="en-US" sz="650" dirty="0">
                <a:solidFill>
                  <a:schemeClr val="bg1"/>
                </a:solidFill>
              </a:rPr>
              <a:t>Package Prices May Be Upgraded But Cannot Be Changed to Lower The Price. If Any Items Are Removed From The Package, Pricing Reverts To The ITEMIZED PRICE. Additional Charges Apply For TAXES, HOUSE CALLS/2-MAN REMOVALS: $800, AFTER HOURS/WEEKENDS/HOLIDAYS: Starting At $525, BODY BAG: $100, Over 251 LBS: $100 per 50 lbs., and CLEANING FEES: $350. Debt/Credit Card Service Fee: 3.6%; Insurance Processing Fee: 7%. Prices Are Current As Of   April 7, 2025, And Submit To Change Without Notice.</a:t>
            </a:r>
          </a:p>
          <a:p>
            <a:endParaRPr lang="en-US" sz="650" dirty="0">
              <a:solidFill>
                <a:schemeClr val="bg1"/>
              </a:solidFill>
            </a:endParaRPr>
          </a:p>
        </p:txBody>
      </p:sp>
      <p:sp>
        <p:nvSpPr>
          <p:cNvPr id="3" name="TextBox 2">
            <a:extLst>
              <a:ext uri="{FF2B5EF4-FFF2-40B4-BE49-F238E27FC236}">
                <a16:creationId xmlns:a16="http://schemas.microsoft.com/office/drawing/2014/main" id="{26E92FBB-0865-722B-1376-DC320DBD8FF6}"/>
              </a:ext>
            </a:extLst>
          </p:cNvPr>
          <p:cNvSpPr txBox="1"/>
          <p:nvPr/>
        </p:nvSpPr>
        <p:spPr>
          <a:xfrm>
            <a:off x="2647164" y="2065437"/>
            <a:ext cx="1625675" cy="430887"/>
          </a:xfrm>
          <a:prstGeom prst="rect">
            <a:avLst/>
          </a:prstGeom>
          <a:noFill/>
        </p:spPr>
        <p:txBody>
          <a:bodyPr wrap="square" rtlCol="0">
            <a:spAutoFit/>
          </a:bodyPr>
          <a:lstStyle/>
          <a:p>
            <a:r>
              <a:rPr lang="en-US" sz="700" b="1" u="sng" dirty="0"/>
              <a:t>Transportation from hospice facility/hospital/funeral home for </a:t>
            </a:r>
            <a:r>
              <a:rPr lang="en-US" sz="800" b="1" u="sng" dirty="0"/>
              <a:t>Individuals under 250 lbs.</a:t>
            </a:r>
          </a:p>
        </p:txBody>
      </p:sp>
      <p:sp>
        <p:nvSpPr>
          <p:cNvPr id="5" name="TextBox 4">
            <a:extLst>
              <a:ext uri="{FF2B5EF4-FFF2-40B4-BE49-F238E27FC236}">
                <a16:creationId xmlns:a16="http://schemas.microsoft.com/office/drawing/2014/main" id="{18804DF0-DAB8-F3DD-B25D-17D1C14F76F1}"/>
              </a:ext>
            </a:extLst>
          </p:cNvPr>
          <p:cNvSpPr txBox="1"/>
          <p:nvPr/>
        </p:nvSpPr>
        <p:spPr>
          <a:xfrm>
            <a:off x="7315200" y="2853674"/>
            <a:ext cx="1600200" cy="430887"/>
          </a:xfrm>
          <a:prstGeom prst="rect">
            <a:avLst/>
          </a:prstGeom>
          <a:noFill/>
        </p:spPr>
        <p:txBody>
          <a:bodyPr wrap="square" rtlCol="0">
            <a:spAutoFit/>
          </a:bodyPr>
          <a:lstStyle/>
          <a:p>
            <a:r>
              <a:rPr lang="en-US" sz="700" b="1" u="sng" dirty="0"/>
              <a:t>Transportation from hospice facility/hospital/funeral home for </a:t>
            </a:r>
          </a:p>
          <a:p>
            <a:r>
              <a:rPr lang="en-US" sz="800" b="1" u="sng" dirty="0"/>
              <a:t>Individuals under 250 lbs.</a:t>
            </a:r>
          </a:p>
        </p:txBody>
      </p:sp>
      <p:sp>
        <p:nvSpPr>
          <p:cNvPr id="6" name="TextBox 5">
            <a:extLst>
              <a:ext uri="{FF2B5EF4-FFF2-40B4-BE49-F238E27FC236}">
                <a16:creationId xmlns:a16="http://schemas.microsoft.com/office/drawing/2014/main" id="{0D427F79-4747-72E9-F8C7-87D950BA4BDB}"/>
              </a:ext>
            </a:extLst>
          </p:cNvPr>
          <p:cNvSpPr txBox="1"/>
          <p:nvPr/>
        </p:nvSpPr>
        <p:spPr>
          <a:xfrm>
            <a:off x="7543800" y="5867399"/>
            <a:ext cx="1518133" cy="415498"/>
          </a:xfrm>
          <a:prstGeom prst="rect">
            <a:avLst/>
          </a:prstGeom>
          <a:noFill/>
        </p:spPr>
        <p:txBody>
          <a:bodyPr wrap="square" rtlCol="0">
            <a:spAutoFit/>
          </a:bodyPr>
          <a:lstStyle/>
          <a:p>
            <a:r>
              <a:rPr lang="en-US" sz="700" b="1" u="sng" dirty="0"/>
              <a:t>Transportation from hospice facility/hospital/funeral home </a:t>
            </a:r>
          </a:p>
          <a:p>
            <a:r>
              <a:rPr lang="en-US" sz="700" b="1" u="sng" dirty="0"/>
              <a:t>Individuals under 250 lbs.</a:t>
            </a:r>
          </a:p>
        </p:txBody>
      </p:sp>
      <p:sp>
        <p:nvSpPr>
          <p:cNvPr id="8" name="TextBox 7">
            <a:extLst>
              <a:ext uri="{FF2B5EF4-FFF2-40B4-BE49-F238E27FC236}">
                <a16:creationId xmlns:a16="http://schemas.microsoft.com/office/drawing/2014/main" id="{5D97AB1B-198F-BF3C-7491-479238FB0709}"/>
              </a:ext>
            </a:extLst>
          </p:cNvPr>
          <p:cNvSpPr txBox="1"/>
          <p:nvPr/>
        </p:nvSpPr>
        <p:spPr>
          <a:xfrm>
            <a:off x="10515600" y="5445844"/>
            <a:ext cx="3963137" cy="338554"/>
          </a:xfrm>
          <a:prstGeom prst="rect">
            <a:avLst/>
          </a:prstGeom>
          <a:noFill/>
        </p:spPr>
        <p:txBody>
          <a:bodyPr wrap="square" rtlCol="0">
            <a:spAutoFit/>
          </a:bodyPr>
          <a:lstStyle/>
          <a:p>
            <a:r>
              <a:rPr lang="en-US" sz="800" b="1" u="sng" dirty="0"/>
              <a:t>Transportation note: </a:t>
            </a:r>
            <a:r>
              <a:rPr lang="en-US" sz="700" b="1" u="sng" dirty="0"/>
              <a:t>Transportation from hospice facility/hospital/funeral home </a:t>
            </a:r>
            <a:r>
              <a:rPr lang="en-US" sz="800" b="1" u="sng" dirty="0"/>
              <a:t>Individual under 250 lbs.</a:t>
            </a:r>
          </a:p>
        </p:txBody>
      </p:sp>
      <p:sp>
        <p:nvSpPr>
          <p:cNvPr id="9" name="TextBox 8">
            <a:extLst>
              <a:ext uri="{FF2B5EF4-FFF2-40B4-BE49-F238E27FC236}">
                <a16:creationId xmlns:a16="http://schemas.microsoft.com/office/drawing/2014/main" id="{DA771AB5-D974-D5DE-B9A9-2A6DB0FCB479}"/>
              </a:ext>
            </a:extLst>
          </p:cNvPr>
          <p:cNvSpPr txBox="1"/>
          <p:nvPr/>
        </p:nvSpPr>
        <p:spPr>
          <a:xfrm>
            <a:off x="9982200" y="2024634"/>
            <a:ext cx="2180728" cy="307777"/>
          </a:xfrm>
          <a:prstGeom prst="rect">
            <a:avLst/>
          </a:prstGeom>
          <a:noFill/>
        </p:spPr>
        <p:txBody>
          <a:bodyPr wrap="square" rtlCol="0">
            <a:spAutoFit/>
          </a:bodyPr>
          <a:lstStyle/>
          <a:p>
            <a:r>
              <a:rPr lang="en-US" sz="700" b="1" dirty="0"/>
              <a:t>Services: Monday thru Friday 9 am – 5 pm.   Any time after is additional </a:t>
            </a:r>
          </a:p>
        </p:txBody>
      </p:sp>
      <p:sp>
        <p:nvSpPr>
          <p:cNvPr id="11" name="TextBox 10">
            <a:extLst>
              <a:ext uri="{FF2B5EF4-FFF2-40B4-BE49-F238E27FC236}">
                <a16:creationId xmlns:a16="http://schemas.microsoft.com/office/drawing/2014/main" id="{34847205-AF26-38BD-A1F6-C31BD43FA913}"/>
              </a:ext>
            </a:extLst>
          </p:cNvPr>
          <p:cNvSpPr txBox="1"/>
          <p:nvPr/>
        </p:nvSpPr>
        <p:spPr>
          <a:xfrm>
            <a:off x="9601200" y="4038600"/>
            <a:ext cx="1982088" cy="307777"/>
          </a:xfrm>
          <a:prstGeom prst="rect">
            <a:avLst/>
          </a:prstGeom>
          <a:noFill/>
        </p:spPr>
        <p:txBody>
          <a:bodyPr wrap="square" rtlCol="0">
            <a:spAutoFit/>
          </a:bodyPr>
          <a:lstStyle/>
          <a:p>
            <a:r>
              <a:rPr lang="en-US" sz="700" b="1" dirty="0"/>
              <a:t>Services: Monday thru Friday 9 am – 5 pm.     Any time after is additional </a:t>
            </a:r>
          </a:p>
        </p:txBody>
      </p:sp>
      <p:sp>
        <p:nvSpPr>
          <p:cNvPr id="12" name="TextBox 11">
            <a:extLst>
              <a:ext uri="{FF2B5EF4-FFF2-40B4-BE49-F238E27FC236}">
                <a16:creationId xmlns:a16="http://schemas.microsoft.com/office/drawing/2014/main" id="{36A8121A-CD74-5729-5FF7-2147BE37BB81}"/>
              </a:ext>
            </a:extLst>
          </p:cNvPr>
          <p:cNvSpPr txBox="1"/>
          <p:nvPr/>
        </p:nvSpPr>
        <p:spPr>
          <a:xfrm>
            <a:off x="8108394" y="2101228"/>
            <a:ext cx="1011400" cy="369332"/>
          </a:xfrm>
          <a:prstGeom prst="rect">
            <a:avLst/>
          </a:prstGeom>
          <a:noFill/>
        </p:spPr>
        <p:txBody>
          <a:bodyPr wrap="square" rtlCol="0">
            <a:spAutoFit/>
          </a:bodyPr>
          <a:lstStyle/>
          <a:p>
            <a:r>
              <a:rPr lang="en-US" sz="600" b="1" dirty="0"/>
              <a:t>Services: Mon- Fri</a:t>
            </a:r>
          </a:p>
          <a:p>
            <a:r>
              <a:rPr lang="en-US" sz="600" b="1" dirty="0"/>
              <a:t> 10 am – 4 pm.  </a:t>
            </a:r>
          </a:p>
          <a:p>
            <a:r>
              <a:rPr lang="en-US" sz="600" b="1" dirty="0"/>
              <a:t>Other Times Cost Extra </a:t>
            </a:r>
          </a:p>
        </p:txBody>
      </p:sp>
      <p:sp>
        <p:nvSpPr>
          <p:cNvPr id="13" name="TextBox 12">
            <a:extLst>
              <a:ext uri="{FF2B5EF4-FFF2-40B4-BE49-F238E27FC236}">
                <a16:creationId xmlns:a16="http://schemas.microsoft.com/office/drawing/2014/main" id="{93F9B337-17BF-9A1E-3158-87E8F88B90A2}"/>
              </a:ext>
            </a:extLst>
          </p:cNvPr>
          <p:cNvSpPr txBox="1"/>
          <p:nvPr/>
        </p:nvSpPr>
        <p:spPr>
          <a:xfrm>
            <a:off x="6405654" y="2285895"/>
            <a:ext cx="1651981" cy="200055"/>
          </a:xfrm>
          <a:prstGeom prst="rect">
            <a:avLst/>
          </a:prstGeom>
          <a:noFill/>
        </p:spPr>
        <p:txBody>
          <a:bodyPr wrap="square" rtlCol="0">
            <a:spAutoFit/>
          </a:bodyPr>
          <a:lstStyle/>
          <a:p>
            <a:r>
              <a:rPr lang="en-US" sz="700" b="1" u="sng" dirty="0"/>
              <a:t>Our Price Includes: $25.00 Fill Fee</a:t>
            </a:r>
          </a:p>
        </p:txBody>
      </p:sp>
      <p:sp>
        <p:nvSpPr>
          <p:cNvPr id="18" name="TextBox 17">
            <a:extLst>
              <a:ext uri="{FF2B5EF4-FFF2-40B4-BE49-F238E27FC236}">
                <a16:creationId xmlns:a16="http://schemas.microsoft.com/office/drawing/2014/main" id="{A6B15A71-44AB-F232-3D80-CC23661CB49F}"/>
              </a:ext>
            </a:extLst>
          </p:cNvPr>
          <p:cNvSpPr txBox="1"/>
          <p:nvPr/>
        </p:nvSpPr>
        <p:spPr>
          <a:xfrm>
            <a:off x="3276600" y="2883705"/>
            <a:ext cx="1295400" cy="307777"/>
          </a:xfrm>
          <a:prstGeom prst="rect">
            <a:avLst/>
          </a:prstGeom>
          <a:noFill/>
        </p:spPr>
        <p:txBody>
          <a:bodyPr wrap="square" rtlCol="0">
            <a:spAutoFit/>
          </a:bodyPr>
          <a:lstStyle/>
          <a:p>
            <a:r>
              <a:rPr lang="en-US" sz="700" b="1" u="sng" dirty="0"/>
              <a:t>Note: Our Urn Price Includes: $25.00 Fill Fee</a:t>
            </a:r>
          </a:p>
        </p:txBody>
      </p:sp>
      <p:sp>
        <p:nvSpPr>
          <p:cNvPr id="19" name="TextBox 18">
            <a:extLst>
              <a:ext uri="{FF2B5EF4-FFF2-40B4-BE49-F238E27FC236}">
                <a16:creationId xmlns:a16="http://schemas.microsoft.com/office/drawing/2014/main" id="{96599EDB-C88E-25E0-1D8C-E04DA8668DEB}"/>
              </a:ext>
            </a:extLst>
          </p:cNvPr>
          <p:cNvSpPr txBox="1"/>
          <p:nvPr/>
        </p:nvSpPr>
        <p:spPr>
          <a:xfrm>
            <a:off x="2180087" y="4757005"/>
            <a:ext cx="1447309" cy="184666"/>
          </a:xfrm>
          <a:prstGeom prst="rect">
            <a:avLst/>
          </a:prstGeom>
          <a:noFill/>
        </p:spPr>
        <p:txBody>
          <a:bodyPr wrap="square" rtlCol="0">
            <a:spAutoFit/>
          </a:bodyPr>
          <a:lstStyle/>
          <a:p>
            <a:r>
              <a:rPr lang="en-US" sz="600" b="1" u="sng" dirty="0"/>
              <a:t>Our Price Includes: $25.00 Fill Fee</a:t>
            </a:r>
          </a:p>
        </p:txBody>
      </p:sp>
      <p:sp>
        <p:nvSpPr>
          <p:cNvPr id="21" name="TextBox 20">
            <a:extLst>
              <a:ext uri="{FF2B5EF4-FFF2-40B4-BE49-F238E27FC236}">
                <a16:creationId xmlns:a16="http://schemas.microsoft.com/office/drawing/2014/main" id="{10C672F4-FEFA-C670-166A-27A607A8609C}"/>
              </a:ext>
            </a:extLst>
          </p:cNvPr>
          <p:cNvSpPr txBox="1"/>
          <p:nvPr/>
        </p:nvSpPr>
        <p:spPr>
          <a:xfrm>
            <a:off x="3581400" y="4977687"/>
            <a:ext cx="990600" cy="276999"/>
          </a:xfrm>
          <a:prstGeom prst="rect">
            <a:avLst/>
          </a:prstGeom>
          <a:noFill/>
        </p:spPr>
        <p:txBody>
          <a:bodyPr wrap="square" rtlCol="0">
            <a:spAutoFit/>
          </a:bodyPr>
          <a:lstStyle/>
          <a:p>
            <a:r>
              <a:rPr lang="en-US" sz="600" b="1" u="sng" dirty="0"/>
              <a:t>Rental Casket Colors: </a:t>
            </a:r>
          </a:p>
          <a:p>
            <a:r>
              <a:rPr lang="en-US" sz="600" b="1" u="sng" dirty="0"/>
              <a:t>White, Blue, or Silver</a:t>
            </a:r>
          </a:p>
        </p:txBody>
      </p:sp>
      <p:sp>
        <p:nvSpPr>
          <p:cNvPr id="22" name="TextBox 21">
            <a:extLst>
              <a:ext uri="{FF2B5EF4-FFF2-40B4-BE49-F238E27FC236}">
                <a16:creationId xmlns:a16="http://schemas.microsoft.com/office/drawing/2014/main" id="{58A65B19-E23B-1F7A-0D25-1D4E927BB0C5}"/>
              </a:ext>
            </a:extLst>
          </p:cNvPr>
          <p:cNvSpPr txBox="1"/>
          <p:nvPr/>
        </p:nvSpPr>
        <p:spPr>
          <a:xfrm>
            <a:off x="3719080" y="4387673"/>
            <a:ext cx="1049482" cy="369332"/>
          </a:xfrm>
          <a:prstGeom prst="rect">
            <a:avLst/>
          </a:prstGeom>
          <a:noFill/>
        </p:spPr>
        <p:txBody>
          <a:bodyPr wrap="square">
            <a:spAutoFit/>
          </a:bodyPr>
          <a:lstStyle/>
          <a:p>
            <a:r>
              <a:rPr lang="en-US" sz="600" b="1" dirty="0"/>
              <a:t>Service Times Are: Mon- Fri: 10 am – 4 pm.  </a:t>
            </a:r>
          </a:p>
          <a:p>
            <a:r>
              <a:rPr lang="en-US" sz="600" b="1" dirty="0"/>
              <a:t>Other Times Cost Extra</a:t>
            </a:r>
            <a:endParaRPr lang="en-US" sz="600" dirty="0"/>
          </a:p>
        </p:txBody>
      </p:sp>
      <p:sp>
        <p:nvSpPr>
          <p:cNvPr id="24" name="TextBox 23">
            <a:extLst>
              <a:ext uri="{FF2B5EF4-FFF2-40B4-BE49-F238E27FC236}">
                <a16:creationId xmlns:a16="http://schemas.microsoft.com/office/drawing/2014/main" id="{C4B3B54A-2105-27A3-1A55-C2FEB01B112B}"/>
              </a:ext>
            </a:extLst>
          </p:cNvPr>
          <p:cNvSpPr txBox="1"/>
          <p:nvPr/>
        </p:nvSpPr>
        <p:spPr>
          <a:xfrm>
            <a:off x="7769467" y="4667947"/>
            <a:ext cx="1066800" cy="369332"/>
          </a:xfrm>
          <a:prstGeom prst="rect">
            <a:avLst/>
          </a:prstGeom>
          <a:noFill/>
        </p:spPr>
        <p:txBody>
          <a:bodyPr wrap="square">
            <a:spAutoFit/>
          </a:bodyPr>
          <a:lstStyle/>
          <a:p>
            <a:r>
              <a:rPr lang="en-US" sz="600" b="1" dirty="0"/>
              <a:t>Service Times Are:  Mon- Fri:  10 am – 4 pm.  </a:t>
            </a:r>
          </a:p>
          <a:p>
            <a:r>
              <a:rPr lang="en-US" sz="600" b="1" dirty="0"/>
              <a:t>Other Times Cost Extra</a:t>
            </a:r>
            <a:endParaRPr lang="en-US" sz="600" dirty="0"/>
          </a:p>
        </p:txBody>
      </p:sp>
      <p:sp>
        <p:nvSpPr>
          <p:cNvPr id="26" name="TextBox 25">
            <a:extLst>
              <a:ext uri="{FF2B5EF4-FFF2-40B4-BE49-F238E27FC236}">
                <a16:creationId xmlns:a16="http://schemas.microsoft.com/office/drawing/2014/main" id="{818EB20C-3F30-A6FF-D3F0-47FC9B717F21}"/>
              </a:ext>
            </a:extLst>
          </p:cNvPr>
          <p:cNvSpPr txBox="1"/>
          <p:nvPr/>
        </p:nvSpPr>
        <p:spPr>
          <a:xfrm>
            <a:off x="3118496" y="5890482"/>
            <a:ext cx="1453504" cy="415498"/>
          </a:xfrm>
          <a:prstGeom prst="rect">
            <a:avLst/>
          </a:prstGeom>
          <a:noFill/>
        </p:spPr>
        <p:txBody>
          <a:bodyPr wrap="square">
            <a:spAutoFit/>
          </a:bodyPr>
          <a:lstStyle/>
          <a:p>
            <a:r>
              <a:rPr lang="en-US" sz="700" b="1" u="sng" dirty="0"/>
              <a:t>Transportation from hospice facility/hospital/funeral home for Individuals under 250 lbs.</a:t>
            </a:r>
          </a:p>
        </p:txBody>
      </p:sp>
    </p:spTree>
    <p:extLst>
      <p:ext uri="{BB962C8B-B14F-4D97-AF65-F5344CB8AC3E}">
        <p14:creationId xmlns:p14="http://schemas.microsoft.com/office/powerpoint/2010/main" val="3781119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F6B7324-3FF8-41C0-8555-1830EA9E682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93652" y="194921"/>
            <a:ext cx="3795119" cy="783973"/>
          </a:xfrm>
          <a:prstGeom prst="rect">
            <a:avLst/>
          </a:prstGeom>
        </p:spPr>
      </p:pic>
      <p:sp>
        <p:nvSpPr>
          <p:cNvPr id="4" name="Title 1"/>
          <p:cNvSpPr txBox="1">
            <a:spLocks/>
          </p:cNvSpPr>
          <p:nvPr/>
        </p:nvSpPr>
        <p:spPr>
          <a:xfrm>
            <a:off x="381000" y="609600"/>
            <a:ext cx="5105400" cy="2868168"/>
          </a:xfrm>
          <a:prstGeom prst="rect">
            <a:avLst/>
          </a:prstGeom>
        </p:spPr>
        <p:txBody>
          <a:bodyPr vert="horz" lIns="45720" tIns="0" rIns="45720" bIns="0" anchor="b" anchorCtr="0">
            <a:noAutofit/>
          </a:bodyPr>
          <a:lstStyle>
            <a:lvl1pPr algn="r" rtl="0" eaLnBrk="1" latinLnBrk="0" hangingPunct="1">
              <a:spcBef>
                <a:spcPct val="0"/>
              </a:spcBef>
              <a:buNone/>
              <a:defRPr kumimoji="0" sz="42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a:lstStyle>
          <a:p>
            <a:endParaRPr lang="en-US" dirty="0"/>
          </a:p>
        </p:txBody>
      </p:sp>
      <p:sp>
        <p:nvSpPr>
          <p:cNvPr id="14" name="Rectangle 13"/>
          <p:cNvSpPr/>
          <p:nvPr/>
        </p:nvSpPr>
        <p:spPr>
          <a:xfrm>
            <a:off x="4843864" y="1199540"/>
            <a:ext cx="4239174" cy="5563061"/>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Trebuchet MS"/>
                <a:ea typeface="+mn-ea"/>
                <a:cs typeface="+mn-cs"/>
              </a:rPr>
              <a:t>HERITAGE 2</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Trebuchet MS"/>
                <a:ea typeface="+mn-ea"/>
                <a:cs typeface="+mn-cs"/>
              </a:rPr>
              <a:t>Price: $14,500</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400" b="1" i="0" u="none" strike="noStrike" kern="1200" cap="none" spc="0" normalizeH="0" baseline="0" noProof="0" dirty="0">
              <a:ln>
                <a:noFill/>
              </a:ln>
              <a:solidFill>
                <a:prstClr val="black"/>
              </a:solidFill>
              <a:effectLst/>
              <a:uLnTx/>
              <a:uFillTx/>
              <a:latin typeface="Trebuchet MS"/>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solidFill>
                  <a:prstClr val="black"/>
                </a:solidFill>
              </a:rPr>
              <a:t>                   Includes The following:</a:t>
            </a:r>
            <a:endParaRPr kumimoji="0" lang="en-US" sz="1400" b="1" i="0" u="none" strike="noStrike" kern="1200" cap="none" spc="0" normalizeH="0" baseline="0" noProof="0" dirty="0">
              <a:ln>
                <a:noFill/>
              </a:ln>
              <a:solidFill>
                <a:prstClr val="black"/>
              </a:solidFill>
              <a:effectLst/>
              <a:uLnTx/>
              <a:uFillTx/>
              <a:latin typeface="Trebuchet MS"/>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kumimoji="0" lang="en-US" sz="950" b="1" i="0" u="none" strike="noStrike" kern="1200" cap="none" spc="0" normalizeH="0" baseline="0" noProof="0" dirty="0">
                <a:ln>
                  <a:noFill/>
                </a:ln>
                <a:solidFill>
                  <a:prstClr val="black"/>
                </a:solidFill>
                <a:effectLst/>
                <a:uLnTx/>
                <a:uFillTx/>
                <a:latin typeface="Trebuchet MS"/>
                <a:ea typeface="+mn-ea"/>
                <a:cs typeface="+mn-cs"/>
              </a:rPr>
              <a:t>Basic Services of Funeral Director/Staff/Overhead -</a:t>
            </a:r>
            <a:r>
              <a:rPr kumimoji="0" lang="en-US" sz="950" b="0" i="0" u="none" strike="noStrike" kern="1200" cap="none" spc="0" normalizeH="0" baseline="0" noProof="0" dirty="0">
                <a:ln>
                  <a:noFill/>
                </a:ln>
                <a:solidFill>
                  <a:prstClr val="black"/>
                </a:solidFill>
                <a:effectLst/>
                <a:uLnTx/>
                <a:uFillTx/>
                <a:latin typeface="Trebuchet MS"/>
                <a:ea typeface="+mn-ea"/>
                <a:cs typeface="+mn-cs"/>
              </a:rPr>
              <a:t> $2500 </a:t>
            </a:r>
            <a:r>
              <a:rPr kumimoji="0" lang="en-US" sz="500" b="0" i="0" u="none" strike="noStrike" kern="1200" cap="none" spc="0" normalizeH="0" baseline="0" noProof="0" dirty="0">
                <a:ln>
                  <a:noFill/>
                </a:ln>
                <a:solidFill>
                  <a:prstClr val="black"/>
                </a:solidFill>
                <a:effectLst/>
                <a:uLnTx/>
                <a:uFillTx/>
                <a:latin typeface="Trebuchet MS"/>
                <a:ea typeface="+mn-ea"/>
                <a:cs typeface="+mn-cs"/>
              </a:rPr>
              <a:t>(non-declinable) </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kumimoji="0" lang="en-US" sz="1000" b="1" i="0" u="none" strike="noStrike" kern="1200" cap="none" spc="0" normalizeH="0" baseline="0" noProof="0" dirty="0">
                <a:ln>
                  <a:noFill/>
                </a:ln>
                <a:solidFill>
                  <a:prstClr val="black"/>
                </a:solidFill>
                <a:effectLst/>
                <a:uLnTx/>
                <a:uFillTx/>
                <a:latin typeface="Trebuchet MS"/>
                <a:ea typeface="+mn-ea"/>
                <a:cs typeface="+mn-cs"/>
              </a:rPr>
              <a:t>Transportation of Remains </a:t>
            </a:r>
            <a:r>
              <a:rPr kumimoji="0" lang="en-US" sz="1000" b="0" i="0" u="none" strike="noStrike" kern="1200" cap="none" spc="0" normalizeH="0" baseline="0" noProof="0" dirty="0">
                <a:ln>
                  <a:noFill/>
                </a:ln>
                <a:solidFill>
                  <a:prstClr val="black"/>
                </a:solidFill>
                <a:effectLst/>
                <a:uLnTx/>
                <a:uFillTx/>
                <a:latin typeface="Trebuchet MS"/>
                <a:ea typeface="+mn-ea"/>
                <a:cs typeface="+mn-cs"/>
              </a:rPr>
              <a:t>- $400</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kumimoji="0" lang="en-US" sz="1000" b="1" i="0" u="none" strike="noStrike" kern="1200" cap="none" spc="0" normalizeH="0" baseline="0" noProof="0" dirty="0">
                <a:ln>
                  <a:noFill/>
                </a:ln>
                <a:solidFill>
                  <a:prstClr val="black"/>
                </a:solidFill>
                <a:effectLst/>
                <a:uLnTx/>
                <a:uFillTx/>
                <a:latin typeface="Trebuchet MS"/>
                <a:ea typeface="+mn-ea"/>
                <a:cs typeface="+mn-cs"/>
              </a:rPr>
              <a:t>Refrigeration </a:t>
            </a:r>
            <a:r>
              <a:rPr kumimoji="0" lang="en-US" sz="1000" b="0" i="0" u="none" strike="noStrike" kern="1200" cap="none" spc="0" normalizeH="0" baseline="0" noProof="0" dirty="0">
                <a:ln>
                  <a:noFill/>
                </a:ln>
                <a:solidFill>
                  <a:prstClr val="black"/>
                </a:solidFill>
                <a:effectLst/>
                <a:uLnTx/>
                <a:uFillTx/>
                <a:latin typeface="Trebuchet MS"/>
                <a:ea typeface="+mn-ea"/>
                <a:cs typeface="+mn-cs"/>
              </a:rPr>
              <a:t>- $150 (Weekly)</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kumimoji="0" lang="en-US" sz="1000" b="1" i="0" u="none" strike="noStrike" kern="1200" cap="none" spc="0" normalizeH="0" baseline="0" noProof="0" dirty="0">
                <a:ln>
                  <a:noFill/>
                </a:ln>
                <a:solidFill>
                  <a:prstClr val="black"/>
                </a:solidFill>
                <a:effectLst/>
                <a:uLnTx/>
                <a:uFillTx/>
                <a:latin typeface="Trebuchet MS"/>
                <a:ea typeface="+mn-ea"/>
                <a:cs typeface="+mn-cs"/>
              </a:rPr>
              <a:t>Embalming </a:t>
            </a:r>
            <a:r>
              <a:rPr kumimoji="0" lang="en-US" sz="1000" b="0" i="0" u="none" strike="noStrike" kern="1200" cap="none" spc="0" normalizeH="0" baseline="0" noProof="0" dirty="0">
                <a:ln>
                  <a:noFill/>
                </a:ln>
                <a:solidFill>
                  <a:prstClr val="black"/>
                </a:solidFill>
                <a:effectLst/>
                <a:uLnTx/>
                <a:uFillTx/>
                <a:latin typeface="Trebuchet MS"/>
                <a:ea typeface="+mn-ea"/>
                <a:cs typeface="+mn-cs"/>
              </a:rPr>
              <a:t>- $700</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kumimoji="0" lang="en-US" sz="1000" b="1" i="0" u="none" strike="noStrike" kern="1200" cap="none" spc="0" normalizeH="0" baseline="0" noProof="0" dirty="0">
                <a:ln>
                  <a:noFill/>
                </a:ln>
                <a:solidFill>
                  <a:prstClr val="black"/>
                </a:solidFill>
                <a:effectLst/>
                <a:uLnTx/>
                <a:uFillTx/>
                <a:latin typeface="Trebuchet MS"/>
                <a:ea typeface="+mn-ea"/>
                <a:cs typeface="+mn-cs"/>
              </a:rPr>
              <a:t>Dressing &amp; Casketing </a:t>
            </a:r>
            <a:r>
              <a:rPr kumimoji="0" lang="en-US" sz="1000" b="0" i="0" u="none" strike="noStrike" kern="1200" cap="none" spc="0" normalizeH="0" baseline="0" noProof="0" dirty="0">
                <a:ln>
                  <a:noFill/>
                </a:ln>
                <a:solidFill>
                  <a:prstClr val="black"/>
                </a:solidFill>
                <a:effectLst/>
                <a:uLnTx/>
                <a:uFillTx/>
                <a:latin typeface="Trebuchet MS"/>
                <a:ea typeface="+mn-ea"/>
                <a:cs typeface="+mn-cs"/>
              </a:rPr>
              <a:t>- $400</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kumimoji="0" lang="en-US" sz="1000" b="1" i="0" u="none" strike="noStrike" kern="1200" cap="none" spc="0" normalizeH="0" baseline="0" noProof="0" dirty="0">
                <a:ln>
                  <a:noFill/>
                </a:ln>
                <a:solidFill>
                  <a:prstClr val="black"/>
                </a:solidFill>
                <a:effectLst/>
                <a:uLnTx/>
                <a:uFillTx/>
                <a:latin typeface="Trebuchet MS"/>
                <a:ea typeface="+mn-ea"/>
                <a:cs typeface="+mn-cs"/>
              </a:rPr>
              <a:t>Jessup Series Casket </a:t>
            </a:r>
            <a:r>
              <a:rPr kumimoji="0" lang="en-US" sz="1000" b="0" i="0" u="none" strike="noStrike" kern="1200" cap="none" spc="0" normalizeH="0" baseline="0" noProof="0" dirty="0">
                <a:ln>
                  <a:noFill/>
                </a:ln>
                <a:solidFill>
                  <a:prstClr val="black"/>
                </a:solidFill>
                <a:effectLst/>
                <a:uLnTx/>
                <a:uFillTx/>
                <a:latin typeface="Trebuchet MS"/>
                <a:ea typeface="+mn-ea"/>
                <a:cs typeface="+mn-cs"/>
              </a:rPr>
              <a:t>- $2495</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kumimoji="0" lang="en-US" sz="1000" b="1" i="0" u="none" strike="noStrike" kern="1200" cap="none" spc="0" normalizeH="0" baseline="0" noProof="0" dirty="0">
                <a:ln>
                  <a:noFill/>
                </a:ln>
                <a:solidFill>
                  <a:prstClr val="black"/>
                </a:solidFill>
                <a:effectLst/>
                <a:uLnTx/>
                <a:uFillTx/>
                <a:latin typeface="Trebuchet MS"/>
                <a:ea typeface="+mn-ea"/>
                <a:cs typeface="+mn-cs"/>
              </a:rPr>
              <a:t>2-HOUR CHAPEL VIEWING SERVICE </a:t>
            </a:r>
            <a:r>
              <a:rPr kumimoji="0" lang="en-US" sz="1000" b="0" i="0" u="none" strike="noStrike" kern="1200" cap="none" spc="0" normalizeH="0" baseline="0" noProof="0" dirty="0">
                <a:ln>
                  <a:noFill/>
                </a:ln>
                <a:solidFill>
                  <a:prstClr val="black"/>
                </a:solidFill>
                <a:effectLst/>
                <a:uLnTx/>
                <a:uFillTx/>
                <a:latin typeface="Trebuchet MS"/>
                <a:ea typeface="+mn-ea"/>
                <a:cs typeface="+mn-cs"/>
              </a:rPr>
              <a:t>- $530</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kumimoji="0" lang="en-US" sz="1000" b="1" i="0" u="none" strike="noStrike" kern="1200" cap="none" spc="0" normalizeH="0" baseline="0" noProof="0" dirty="0">
                <a:ln>
                  <a:noFill/>
                </a:ln>
                <a:solidFill>
                  <a:prstClr val="black"/>
                </a:solidFill>
                <a:effectLst/>
                <a:uLnTx/>
                <a:uFillTx/>
                <a:latin typeface="Trebuchet MS"/>
                <a:ea typeface="+mn-ea"/>
                <a:cs typeface="+mn-cs"/>
              </a:rPr>
              <a:t>3-HOUR CHAPEL FUNERAL SERVICE </a:t>
            </a:r>
            <a:r>
              <a:rPr kumimoji="0" lang="en-US" sz="1000" b="0" i="0" u="none" strike="noStrike" kern="1200" cap="none" spc="0" normalizeH="0" baseline="0" noProof="0" dirty="0">
                <a:ln>
                  <a:noFill/>
                </a:ln>
                <a:solidFill>
                  <a:prstClr val="black"/>
                </a:solidFill>
                <a:effectLst/>
                <a:uLnTx/>
                <a:uFillTx/>
                <a:latin typeface="Trebuchet MS"/>
                <a:ea typeface="+mn-ea"/>
                <a:cs typeface="+mn-cs"/>
              </a:rPr>
              <a:t>- $795</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kumimoji="0" lang="en-US" sz="1000" b="1" i="0" u="none" strike="noStrike" kern="1200" cap="none" spc="0" normalizeH="0" baseline="0" noProof="0" dirty="0">
                <a:ln>
                  <a:noFill/>
                </a:ln>
                <a:solidFill>
                  <a:prstClr val="black"/>
                </a:solidFill>
                <a:effectLst/>
                <a:uLnTx/>
                <a:uFillTx/>
                <a:latin typeface="Trebuchet MS"/>
                <a:ea typeface="+mn-ea"/>
                <a:cs typeface="+mn-cs"/>
              </a:rPr>
              <a:t>Register Book </a:t>
            </a:r>
            <a:r>
              <a:rPr kumimoji="0" lang="en-US" sz="1000" b="0" i="0" u="none" strike="noStrike" kern="1200" cap="none" spc="0" normalizeH="0" baseline="0" noProof="0" dirty="0">
                <a:ln>
                  <a:noFill/>
                </a:ln>
                <a:solidFill>
                  <a:prstClr val="black"/>
                </a:solidFill>
                <a:effectLst/>
                <a:uLnTx/>
                <a:uFillTx/>
                <a:latin typeface="Trebuchet MS"/>
                <a:ea typeface="+mn-ea"/>
                <a:cs typeface="+mn-cs"/>
              </a:rPr>
              <a:t>- $80  </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kumimoji="0" lang="en-US" sz="1000" b="1" i="0" u="none" strike="noStrike" kern="1200" cap="none" spc="0" normalizeH="0" baseline="0" noProof="0" dirty="0">
                <a:ln>
                  <a:noFill/>
                </a:ln>
                <a:solidFill>
                  <a:prstClr val="black"/>
                </a:solidFill>
                <a:effectLst/>
                <a:uLnTx/>
                <a:uFillTx/>
                <a:latin typeface="Trebuchet MS"/>
                <a:ea typeface="+mn-ea"/>
                <a:cs typeface="+mn-cs"/>
              </a:rPr>
              <a:t>Woven Blanket </a:t>
            </a:r>
            <a:r>
              <a:rPr kumimoji="0" lang="en-US" sz="1000" b="0" i="0" u="none" strike="noStrike" kern="1200" cap="none" spc="0" normalizeH="0" baseline="0" noProof="0" dirty="0">
                <a:ln>
                  <a:noFill/>
                </a:ln>
                <a:solidFill>
                  <a:prstClr val="black"/>
                </a:solidFill>
                <a:effectLst/>
                <a:uLnTx/>
                <a:uFillTx/>
                <a:latin typeface="Trebuchet MS"/>
                <a:ea typeface="+mn-ea"/>
                <a:cs typeface="+mn-cs"/>
              </a:rPr>
              <a:t>- $400</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kumimoji="0" lang="en-US" sz="1000" b="1" i="0" u="none" strike="noStrike" kern="1200" cap="none" spc="0" normalizeH="0" baseline="0" noProof="0" dirty="0">
                <a:ln>
                  <a:noFill/>
                </a:ln>
                <a:solidFill>
                  <a:prstClr val="black"/>
                </a:solidFill>
                <a:effectLst/>
                <a:uLnTx/>
                <a:uFillTx/>
                <a:latin typeface="Trebuchet MS"/>
                <a:ea typeface="+mn-ea"/>
                <a:cs typeface="+mn-cs"/>
              </a:rPr>
              <a:t>Service Personalization Fee </a:t>
            </a:r>
            <a:r>
              <a:rPr kumimoji="0" lang="en-US" sz="1000" b="0" i="0" u="none" strike="noStrike" kern="1200" cap="none" spc="0" normalizeH="0" baseline="0" noProof="0" dirty="0">
                <a:ln>
                  <a:noFill/>
                </a:ln>
                <a:solidFill>
                  <a:prstClr val="black"/>
                </a:solidFill>
                <a:effectLst/>
                <a:uLnTx/>
                <a:uFillTx/>
                <a:latin typeface="Trebuchet MS"/>
                <a:ea typeface="+mn-ea"/>
                <a:cs typeface="+mn-cs"/>
              </a:rPr>
              <a:t>- $500  </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kumimoji="0" lang="en-US" sz="1000" b="1" i="0" u="none" strike="noStrike" kern="1200" cap="none" spc="0" normalizeH="0" baseline="0" noProof="0" dirty="0">
                <a:ln>
                  <a:noFill/>
                </a:ln>
                <a:solidFill>
                  <a:prstClr val="black"/>
                </a:solidFill>
                <a:effectLst/>
                <a:uLnTx/>
                <a:uFillTx/>
                <a:latin typeface="Trebuchet MS"/>
                <a:ea typeface="+mn-ea"/>
                <a:cs typeface="+mn-cs"/>
              </a:rPr>
              <a:t>Media/Tech Fee </a:t>
            </a:r>
            <a:r>
              <a:rPr kumimoji="0" lang="en-US" sz="1000" b="0" i="0" u="none" strike="noStrike" kern="1200" cap="none" spc="0" normalizeH="0" baseline="0" noProof="0" dirty="0">
                <a:ln>
                  <a:noFill/>
                </a:ln>
                <a:solidFill>
                  <a:prstClr val="black"/>
                </a:solidFill>
                <a:effectLst/>
                <a:uLnTx/>
                <a:uFillTx/>
                <a:latin typeface="Trebuchet MS"/>
                <a:ea typeface="+mn-ea"/>
                <a:cs typeface="+mn-cs"/>
              </a:rPr>
              <a:t>- $400 (2 Services)</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kumimoji="0" lang="en-US" sz="1000" b="1" i="0" u="none" strike="noStrike" kern="1200" cap="none" spc="0" normalizeH="0" baseline="0" noProof="0" dirty="0">
                <a:ln>
                  <a:noFill/>
                </a:ln>
                <a:solidFill>
                  <a:prstClr val="black"/>
                </a:solidFill>
                <a:effectLst/>
                <a:uLnTx/>
                <a:uFillTx/>
                <a:latin typeface="Trebuchet MS"/>
                <a:ea typeface="+mn-ea"/>
                <a:cs typeface="+mn-cs"/>
              </a:rPr>
              <a:t>Dove Release </a:t>
            </a:r>
            <a:r>
              <a:rPr kumimoji="0" lang="en-US" sz="1000" b="0" i="0" u="none" strike="noStrike" kern="1200" cap="none" spc="0" normalizeH="0" baseline="0" noProof="0" dirty="0">
                <a:ln>
                  <a:noFill/>
                </a:ln>
                <a:solidFill>
                  <a:prstClr val="black"/>
                </a:solidFill>
                <a:effectLst/>
                <a:uLnTx/>
                <a:uFillTx/>
                <a:latin typeface="Trebuchet MS"/>
                <a:ea typeface="+mn-ea"/>
                <a:cs typeface="+mn-cs"/>
              </a:rPr>
              <a:t>- $400</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kumimoji="0" lang="en-US" sz="1000" b="1" i="0" u="none" strike="noStrike" kern="1200" cap="none" spc="0" normalizeH="0" baseline="0" noProof="0" dirty="0">
                <a:ln>
                  <a:noFill/>
                </a:ln>
                <a:solidFill>
                  <a:prstClr val="black"/>
                </a:solidFill>
                <a:effectLst/>
                <a:uLnTx/>
                <a:uFillTx/>
                <a:latin typeface="Trebuchet MS"/>
                <a:ea typeface="+mn-ea"/>
                <a:cs typeface="+mn-cs"/>
              </a:rPr>
              <a:t>Sprinter</a:t>
            </a:r>
            <a:r>
              <a:rPr kumimoji="0" lang="en-US" sz="1000" b="0" i="0" u="none" strike="noStrike" kern="1200" cap="none" spc="0" normalizeH="0" baseline="0" noProof="0" dirty="0">
                <a:ln>
                  <a:noFill/>
                </a:ln>
                <a:solidFill>
                  <a:prstClr val="black"/>
                </a:solidFill>
                <a:effectLst/>
                <a:uLnTx/>
                <a:uFillTx/>
                <a:latin typeface="Trebuchet MS"/>
                <a:ea typeface="+mn-ea"/>
                <a:cs typeface="+mn-cs"/>
              </a:rPr>
              <a:t> - $700 (4 Hours; $175 Each Additional Hour)</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kumimoji="0" lang="en-US" sz="1000" b="1" i="0" u="none" strike="noStrike" kern="1200" cap="none" spc="0" normalizeH="0" baseline="0" noProof="0" dirty="0">
                <a:ln>
                  <a:noFill/>
                </a:ln>
                <a:solidFill>
                  <a:prstClr val="black"/>
                </a:solidFill>
                <a:effectLst/>
                <a:uLnTx/>
                <a:uFillTx/>
                <a:latin typeface="Trebuchet MS"/>
                <a:ea typeface="+mn-ea"/>
                <a:cs typeface="+mn-cs"/>
              </a:rPr>
              <a:t>Hearse</a:t>
            </a:r>
            <a:r>
              <a:rPr kumimoji="0" lang="en-US" sz="1000" b="0" i="0" u="none" strike="noStrike" kern="1200" cap="none" spc="0" normalizeH="0" baseline="0" noProof="0" dirty="0">
                <a:ln>
                  <a:noFill/>
                </a:ln>
                <a:solidFill>
                  <a:prstClr val="black"/>
                </a:solidFill>
                <a:effectLst/>
                <a:uLnTx/>
                <a:uFillTx/>
                <a:latin typeface="Trebuchet MS"/>
                <a:ea typeface="+mn-ea"/>
                <a:cs typeface="+mn-cs"/>
              </a:rPr>
              <a:t> - $500  </a:t>
            </a:r>
            <a:r>
              <a:rPr kumimoji="0" lang="en-US" sz="1000" b="1" i="0" u="none" strike="noStrike" kern="1200" cap="none" spc="0" normalizeH="0" baseline="0" noProof="0" dirty="0">
                <a:ln>
                  <a:noFill/>
                </a:ln>
                <a:solidFill>
                  <a:prstClr val="black"/>
                </a:solidFill>
                <a:effectLst/>
                <a:uLnTx/>
                <a:uFillTx/>
                <a:latin typeface="Trebuchet MS"/>
                <a:ea typeface="+mn-ea"/>
                <a:cs typeface="+mn-cs"/>
              </a:rPr>
              <a:t>Funeral Escort </a:t>
            </a:r>
            <a:r>
              <a:rPr kumimoji="0" lang="en-US" sz="1000" b="0" i="0" u="none" strike="noStrike" kern="1200" cap="none" spc="0" normalizeH="0" baseline="0" noProof="0" dirty="0">
                <a:ln>
                  <a:noFill/>
                </a:ln>
                <a:solidFill>
                  <a:prstClr val="black"/>
                </a:solidFill>
                <a:effectLst/>
                <a:uLnTx/>
                <a:uFillTx/>
                <a:latin typeface="Trebuchet MS"/>
                <a:ea typeface="+mn-ea"/>
                <a:cs typeface="+mn-cs"/>
              </a:rPr>
              <a:t>- $500</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kumimoji="0" lang="en-US" sz="1000" b="1" i="0" u="none" strike="noStrike" kern="1200" cap="none" spc="0" normalizeH="0" baseline="0" noProof="0" dirty="0">
                <a:ln>
                  <a:noFill/>
                </a:ln>
                <a:solidFill>
                  <a:prstClr val="black"/>
                </a:solidFill>
                <a:effectLst/>
                <a:uLnTx/>
                <a:uFillTx/>
                <a:latin typeface="Trebuchet MS"/>
                <a:ea typeface="+mn-ea"/>
                <a:cs typeface="+mn-cs"/>
              </a:rPr>
              <a:t>Graveside Service </a:t>
            </a:r>
            <a:r>
              <a:rPr kumimoji="0" lang="en-US" sz="1000" b="0" i="0" u="none" strike="noStrike" kern="1200" cap="none" spc="0" normalizeH="0" baseline="0" noProof="0" dirty="0">
                <a:ln>
                  <a:noFill/>
                </a:ln>
                <a:solidFill>
                  <a:prstClr val="black"/>
                </a:solidFill>
                <a:effectLst/>
                <a:uLnTx/>
                <a:uFillTx/>
                <a:latin typeface="Trebuchet MS"/>
                <a:ea typeface="+mn-ea"/>
                <a:cs typeface="+mn-cs"/>
              </a:rPr>
              <a:t>- $450 </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kumimoji="0" lang="en-US" sz="1000" b="1" i="0" u="none" strike="noStrike" kern="1200" cap="none" spc="0" normalizeH="0" baseline="0" noProof="0" dirty="0">
                <a:ln>
                  <a:noFill/>
                </a:ln>
                <a:solidFill>
                  <a:prstClr val="black"/>
                </a:solidFill>
                <a:effectLst/>
                <a:uLnTx/>
                <a:uFillTx/>
                <a:latin typeface="Trebuchet MS"/>
                <a:ea typeface="+mn-ea"/>
                <a:cs typeface="+mn-cs"/>
              </a:rPr>
              <a:t>Flowers</a:t>
            </a:r>
            <a:r>
              <a:rPr kumimoji="0" lang="en-US" sz="900" b="1" i="0" u="none" strike="noStrike" kern="1200" cap="none" spc="0" normalizeH="0" baseline="0" noProof="0" dirty="0">
                <a:ln>
                  <a:noFill/>
                </a:ln>
                <a:solidFill>
                  <a:prstClr val="black"/>
                </a:solidFill>
                <a:effectLst/>
                <a:uLnTx/>
                <a:uFillTx/>
                <a:latin typeface="Trebuchet MS"/>
                <a:ea typeface="+mn-ea"/>
                <a:cs typeface="+mn-cs"/>
              </a:rPr>
              <a:t> </a:t>
            </a:r>
            <a:r>
              <a:rPr kumimoji="0" lang="en-US" sz="1000" b="1" i="0" u="none" strike="noStrike" kern="1200" cap="none" spc="0" normalizeH="0" baseline="0" noProof="0" dirty="0">
                <a:ln>
                  <a:noFill/>
                </a:ln>
                <a:solidFill>
                  <a:prstClr val="black"/>
                </a:solidFill>
                <a:effectLst/>
                <a:uLnTx/>
                <a:uFillTx/>
                <a:latin typeface="Trebuchet MS"/>
                <a:ea typeface="+mn-ea"/>
                <a:cs typeface="+mn-cs"/>
              </a:rPr>
              <a:t>(Standard Casket &amp; Standing Spray With Banner) </a:t>
            </a:r>
            <a:r>
              <a:rPr kumimoji="0" lang="en-US" sz="1000" b="0" i="0" u="none" strike="noStrike" kern="1200" cap="none" spc="0" normalizeH="0" baseline="0" noProof="0" dirty="0">
                <a:ln>
                  <a:noFill/>
                </a:ln>
                <a:solidFill>
                  <a:prstClr val="black"/>
                </a:solidFill>
                <a:effectLst/>
                <a:uLnTx/>
                <a:uFillTx/>
                <a:latin typeface="Trebuchet MS"/>
                <a:ea typeface="+mn-ea"/>
                <a:cs typeface="+mn-cs"/>
              </a:rPr>
              <a:t>- $600</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kumimoji="0" lang="en-US" sz="1000" b="1" i="0" u="none" strike="noStrike" kern="1200" cap="none" spc="0" normalizeH="0" baseline="0" noProof="0" dirty="0">
                <a:ln>
                  <a:noFill/>
                </a:ln>
                <a:solidFill>
                  <a:prstClr val="black"/>
                </a:solidFill>
                <a:effectLst/>
                <a:uLnTx/>
                <a:uFillTx/>
                <a:latin typeface="Trebuchet MS"/>
                <a:ea typeface="+mn-ea"/>
                <a:cs typeface="+mn-cs"/>
              </a:rPr>
              <a:t>Horse &amp; Carriage </a:t>
            </a:r>
            <a:r>
              <a:rPr kumimoji="0" lang="en-US" sz="1000" b="0" i="0" u="none" strike="noStrike" kern="1200" cap="none" spc="0" normalizeH="0" baseline="0" noProof="0" dirty="0">
                <a:ln>
                  <a:noFill/>
                </a:ln>
                <a:solidFill>
                  <a:prstClr val="black"/>
                </a:solidFill>
                <a:effectLst/>
                <a:uLnTx/>
                <a:uFillTx/>
                <a:latin typeface="Trebuchet MS"/>
                <a:ea typeface="+mn-ea"/>
                <a:cs typeface="+mn-cs"/>
              </a:rPr>
              <a:t>- $3500 </a:t>
            </a:r>
            <a:endParaRPr kumimoji="0" lang="en-US" sz="1000" b="1" i="0" u="none" strike="noStrike" kern="1200" cap="none" spc="0" normalizeH="0" baseline="0" noProof="0" dirty="0">
              <a:ln>
                <a:noFill/>
              </a:ln>
              <a:solidFill>
                <a:prstClr val="black"/>
              </a:solidFill>
              <a:effectLst/>
              <a:uLnTx/>
              <a:uFillTx/>
              <a:latin typeface="Trebuchet MS"/>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kumimoji="0" lang="en-US" sz="1000" b="1" i="0" u="none" strike="noStrike" kern="1200" cap="none" spc="0" normalizeH="0" baseline="0" noProof="0" dirty="0">
                <a:ln>
                  <a:noFill/>
                </a:ln>
                <a:solidFill>
                  <a:prstClr val="black"/>
                </a:solidFill>
                <a:effectLst/>
                <a:uLnTx/>
                <a:uFillTx/>
                <a:latin typeface="Trebuchet MS"/>
                <a:ea typeface="+mn-ea"/>
                <a:cs typeface="+mn-cs"/>
              </a:rPr>
              <a:t>Thank you, cards </a:t>
            </a:r>
            <a:r>
              <a:rPr kumimoji="0" lang="en-US" sz="1000" b="0" i="0" u="none" strike="noStrike" kern="1200" cap="none" spc="0" normalizeH="0" baseline="0" noProof="0" dirty="0">
                <a:ln>
                  <a:noFill/>
                </a:ln>
                <a:solidFill>
                  <a:prstClr val="black"/>
                </a:solidFill>
                <a:effectLst/>
                <a:uLnTx/>
                <a:uFillTx/>
                <a:latin typeface="Trebuchet MS"/>
                <a:ea typeface="+mn-ea"/>
                <a:cs typeface="+mn-cs"/>
              </a:rPr>
              <a:t>- $ 35 (25)</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kumimoji="0" lang="en-US" sz="1000" b="1" i="0" u="none" strike="noStrike" kern="1200" cap="none" spc="0" normalizeH="0" baseline="0" noProof="0" dirty="0">
                <a:ln>
                  <a:noFill/>
                </a:ln>
                <a:solidFill>
                  <a:prstClr val="black"/>
                </a:solidFill>
                <a:effectLst/>
                <a:uLnTx/>
                <a:uFillTx/>
                <a:latin typeface="Trebuchet MS"/>
                <a:ea typeface="+mn-ea"/>
                <a:cs typeface="+mn-cs"/>
              </a:rPr>
              <a:t>Pallbearer Gloves </a:t>
            </a:r>
            <a:r>
              <a:rPr kumimoji="0" lang="en-US" sz="1000" b="0" i="0" u="none" strike="noStrike" kern="1200" cap="none" spc="0" normalizeH="0" baseline="0" noProof="0" dirty="0">
                <a:ln>
                  <a:noFill/>
                </a:ln>
                <a:solidFill>
                  <a:prstClr val="black"/>
                </a:solidFill>
                <a:effectLst/>
                <a:uLnTx/>
                <a:uFillTx/>
                <a:latin typeface="Trebuchet MS"/>
                <a:ea typeface="+mn-ea"/>
                <a:cs typeface="+mn-cs"/>
              </a:rPr>
              <a:t>- $60 (6 Pairs)</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kumimoji="0" lang="en-US" sz="1000" b="1" i="0" u="none" strike="noStrike" kern="1200" cap="none" spc="0" normalizeH="0" baseline="0" noProof="0" dirty="0">
                <a:ln>
                  <a:noFill/>
                </a:ln>
                <a:solidFill>
                  <a:prstClr val="black"/>
                </a:solidFill>
                <a:effectLst/>
                <a:uLnTx/>
                <a:uFillTx/>
                <a:latin typeface="Trebuchet MS"/>
                <a:ea typeface="+mn-ea"/>
                <a:cs typeface="+mn-cs"/>
              </a:rPr>
              <a:t>Slideshow</a:t>
            </a:r>
            <a:r>
              <a:rPr kumimoji="0" lang="en-US" sz="1000" b="0" i="0" u="none" strike="noStrike" kern="1200" cap="none" spc="0" normalizeH="0" baseline="0" noProof="0" dirty="0">
                <a:ln>
                  <a:noFill/>
                </a:ln>
                <a:solidFill>
                  <a:prstClr val="black"/>
                </a:solidFill>
                <a:effectLst/>
                <a:uLnTx/>
                <a:uFillTx/>
                <a:latin typeface="Trebuchet MS"/>
                <a:ea typeface="+mn-ea"/>
                <a:cs typeface="+mn-cs"/>
              </a:rPr>
              <a:t> - $250 (No More Than 90 Photos and 3 Songs)</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kumimoji="0" lang="en-US" sz="1000" b="1" i="0" u="none" strike="noStrike" kern="1200" cap="none" spc="0" normalizeH="0" baseline="0" noProof="0" dirty="0">
                <a:ln>
                  <a:noFill/>
                </a:ln>
                <a:solidFill>
                  <a:prstClr val="black"/>
                </a:solidFill>
                <a:effectLst/>
                <a:uLnTx/>
                <a:uFillTx/>
                <a:latin typeface="Trebuchet MS"/>
                <a:ea typeface="+mn-ea"/>
                <a:cs typeface="+mn-cs"/>
              </a:rPr>
              <a:t>Prayer Cards </a:t>
            </a:r>
            <a:r>
              <a:rPr kumimoji="0" lang="en-US" sz="1000" b="0" i="0" u="none" strike="noStrike" kern="1200" cap="none" spc="0" normalizeH="0" baseline="0" noProof="0" dirty="0">
                <a:ln>
                  <a:noFill/>
                </a:ln>
                <a:solidFill>
                  <a:prstClr val="black"/>
                </a:solidFill>
                <a:effectLst/>
                <a:uLnTx/>
                <a:uFillTx/>
                <a:latin typeface="Trebuchet MS"/>
                <a:ea typeface="+mn-ea"/>
                <a:cs typeface="+mn-cs"/>
              </a:rPr>
              <a:t>- $100 (50)</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kumimoji="0" lang="en-US" sz="1000" b="1" i="0" u="none" strike="noStrike" kern="1200" cap="none" spc="0" normalizeH="0" baseline="0" noProof="0" dirty="0">
                <a:ln>
                  <a:noFill/>
                </a:ln>
                <a:solidFill>
                  <a:srgbClr val="1F2228"/>
                </a:solidFill>
                <a:effectLst/>
                <a:uLnTx/>
                <a:uFillTx/>
                <a:latin typeface="Trebuchet MS"/>
                <a:ea typeface="+mn-ea"/>
                <a:cs typeface="+mn-cs"/>
              </a:rPr>
              <a:t>Obtaining necessary permits and authorizations </a:t>
            </a:r>
            <a:r>
              <a:rPr kumimoji="0" lang="en-US" sz="1000" b="0" i="0" u="none" strike="noStrike" kern="1200" cap="none" spc="0" normalizeH="0" baseline="0" noProof="0" dirty="0">
                <a:ln>
                  <a:noFill/>
                </a:ln>
                <a:solidFill>
                  <a:srgbClr val="1F2228"/>
                </a:solidFill>
                <a:effectLst/>
                <a:uLnTx/>
                <a:uFillTx/>
                <a:latin typeface="Trebuchet MS"/>
                <a:ea typeface="+mn-ea"/>
                <a:cs typeface="+mn-cs"/>
              </a:rPr>
              <a:t>- $101</a:t>
            </a:r>
            <a:endParaRPr kumimoji="0" lang="en-US" sz="1000" b="0" i="0" u="none" strike="noStrike" kern="1200" cap="none" spc="0" normalizeH="0" baseline="0" noProof="0" dirty="0">
              <a:ln>
                <a:noFill/>
              </a:ln>
              <a:solidFill>
                <a:prstClr val="black"/>
              </a:solidFill>
              <a:effectLst/>
              <a:uLnTx/>
              <a:uFillTx/>
              <a:latin typeface="Trebuchet MS"/>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kumimoji="0" lang="en-US" sz="1000" b="1" i="0" u="none" strike="noStrike" kern="1200" cap="none" spc="0" normalizeH="0" baseline="0" noProof="0" dirty="0">
                <a:ln>
                  <a:noFill/>
                </a:ln>
                <a:solidFill>
                  <a:prstClr val="black"/>
                </a:solidFill>
                <a:effectLst/>
                <a:uLnTx/>
                <a:uFillTx/>
                <a:latin typeface="Trebuchet MS"/>
                <a:ea typeface="+mn-ea"/>
                <a:cs typeface="+mn-cs"/>
              </a:rPr>
              <a:t>Permit Fee </a:t>
            </a:r>
            <a:r>
              <a:rPr kumimoji="0" lang="en-US" sz="1000" b="0" i="0" u="none" strike="noStrike" kern="1200" cap="none" spc="0" normalizeH="0" baseline="0" noProof="0" dirty="0">
                <a:ln>
                  <a:noFill/>
                </a:ln>
                <a:solidFill>
                  <a:prstClr val="black"/>
                </a:solidFill>
                <a:effectLst/>
                <a:uLnTx/>
                <a:uFillTx/>
                <a:latin typeface="Trebuchet MS"/>
                <a:ea typeface="+mn-ea"/>
                <a:cs typeface="+mn-cs"/>
              </a:rPr>
              <a:t>- $30    </a:t>
            </a:r>
            <a:r>
              <a:rPr kumimoji="0" lang="en-US" sz="1000" b="1" i="0" u="none" strike="noStrike" kern="1200" cap="none" spc="0" normalizeH="0" baseline="0" noProof="0" dirty="0">
                <a:ln>
                  <a:noFill/>
                </a:ln>
                <a:solidFill>
                  <a:prstClr val="black"/>
                </a:solidFill>
                <a:effectLst/>
                <a:uLnTx/>
                <a:uFillTx/>
                <a:latin typeface="Trebuchet MS"/>
                <a:ea typeface="+mn-ea"/>
                <a:cs typeface="+mn-cs"/>
              </a:rPr>
              <a:t>Regulatory Fee </a:t>
            </a:r>
            <a:r>
              <a:rPr kumimoji="0" lang="en-US" sz="1000" b="0" i="0" u="none" strike="noStrike" kern="1200" cap="none" spc="0" normalizeH="0" baseline="0" noProof="0" dirty="0">
                <a:ln>
                  <a:noFill/>
                </a:ln>
                <a:solidFill>
                  <a:prstClr val="black"/>
                </a:solidFill>
                <a:effectLst/>
                <a:uLnTx/>
                <a:uFillTx/>
                <a:latin typeface="Trebuchet MS"/>
                <a:ea typeface="+mn-ea"/>
                <a:cs typeface="+mn-cs"/>
              </a:rPr>
              <a:t>- $10  </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kumimoji="0" lang="en-US" sz="1000" b="1" i="0" u="none" strike="noStrike" kern="1200" cap="none" spc="0" normalizeH="0" baseline="0" noProof="0" dirty="0">
                <a:ln>
                  <a:noFill/>
                </a:ln>
                <a:solidFill>
                  <a:prstClr val="black"/>
                </a:solidFill>
                <a:effectLst/>
                <a:uLnTx/>
                <a:uFillTx/>
                <a:latin typeface="Trebuchet MS"/>
                <a:ea typeface="+mn-ea"/>
                <a:cs typeface="+mn-cs"/>
              </a:rPr>
              <a:t>Certified Death Certificate </a:t>
            </a:r>
            <a:r>
              <a:rPr kumimoji="0" lang="en-US" sz="1000" b="0" i="0" u="none" strike="noStrike" kern="1200" cap="none" spc="0" normalizeH="0" baseline="0" noProof="0" dirty="0">
                <a:ln>
                  <a:noFill/>
                </a:ln>
                <a:solidFill>
                  <a:prstClr val="black"/>
                </a:solidFill>
                <a:effectLst/>
                <a:uLnTx/>
                <a:uFillTx/>
                <a:latin typeface="Trebuchet MS"/>
                <a:ea typeface="+mn-ea"/>
                <a:cs typeface="+mn-cs"/>
              </a:rPr>
              <a:t>- $65 (2 Official Copies)</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kumimoji="0" lang="en-US" sz="1000" b="0" i="0" u="none" strike="noStrike" kern="1200" cap="none" spc="0" normalizeH="0" baseline="0" noProof="0" dirty="0">
              <a:ln>
                <a:noFill/>
              </a:ln>
              <a:solidFill>
                <a:prstClr val="black"/>
              </a:solidFill>
              <a:effectLst/>
              <a:uLnTx/>
              <a:uFillTx/>
              <a:latin typeface="Trebuchet MS"/>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Trebuchet MS"/>
                <a:ea typeface="+mn-ea"/>
                <a:cs typeface="+mn-cs"/>
              </a:rPr>
              <a:t>Itemized Price: $16,621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400" b="1" i="0" u="none" strike="noStrike" kern="1200" cap="none" spc="0" normalizeH="0" baseline="0" noProof="0" dirty="0">
              <a:ln>
                <a:noFill/>
              </a:ln>
              <a:solidFill>
                <a:prstClr val="black"/>
              </a:solidFill>
              <a:effectLst/>
              <a:uLnTx/>
              <a:uFillTx/>
              <a:latin typeface="Trebuchet MS"/>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Trebuchet MS"/>
              <a:ea typeface="+mn-ea"/>
              <a:cs typeface="+mn-cs"/>
            </a:endParaRPr>
          </a:p>
        </p:txBody>
      </p:sp>
      <p:sp>
        <p:nvSpPr>
          <p:cNvPr id="16" name="Rectangle 15"/>
          <p:cNvSpPr/>
          <p:nvPr/>
        </p:nvSpPr>
        <p:spPr>
          <a:xfrm>
            <a:off x="414711" y="1283674"/>
            <a:ext cx="4287123" cy="5470728"/>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lvl="0" algn="ctr"/>
            <a:r>
              <a:rPr lang="en-US" sz="1400" b="1" dirty="0">
                <a:solidFill>
                  <a:prstClr val="black"/>
                </a:solidFill>
              </a:rPr>
              <a:t>HERITAGE 1</a:t>
            </a:r>
          </a:p>
          <a:p>
            <a:pPr lvl="0" algn="ctr"/>
            <a:r>
              <a:rPr lang="en-US" sz="1400" b="1" dirty="0">
                <a:solidFill>
                  <a:prstClr val="black"/>
                </a:solidFill>
              </a:rPr>
              <a:t>Price: $13,500</a:t>
            </a:r>
          </a:p>
          <a:p>
            <a:pPr lvl="0" algn="ctr"/>
            <a:endParaRPr lang="en-US" sz="1400" b="1" dirty="0">
              <a:solidFill>
                <a:prstClr val="black"/>
              </a:solidFill>
            </a:endParaRPr>
          </a:p>
          <a:p>
            <a:pPr lvl="0"/>
            <a:r>
              <a:rPr lang="en-US" sz="1600" b="1" dirty="0">
                <a:solidFill>
                  <a:prstClr val="black"/>
                </a:solidFill>
              </a:rPr>
              <a:t>                   </a:t>
            </a:r>
            <a:r>
              <a:rPr lang="en-US" sz="1400" b="1" dirty="0">
                <a:solidFill>
                  <a:prstClr val="black"/>
                </a:solidFill>
              </a:rPr>
              <a:t>Includes The following:</a:t>
            </a:r>
          </a:p>
          <a:p>
            <a:pPr marL="285750" lvl="0" indent="-285750">
              <a:buFont typeface="Wingdings" panose="05000000000000000000" pitchFamily="2" charset="2"/>
              <a:buChar char="v"/>
            </a:pPr>
            <a:r>
              <a:rPr lang="en-US" sz="950" b="1" dirty="0">
                <a:solidFill>
                  <a:prstClr val="black"/>
                </a:solidFill>
                <a:latin typeface="+mj-lt"/>
              </a:rPr>
              <a:t>Basic Services of Funeral Director/Staff/Overhead -</a:t>
            </a:r>
            <a:r>
              <a:rPr lang="en-US" sz="950" dirty="0">
                <a:solidFill>
                  <a:prstClr val="black"/>
                </a:solidFill>
                <a:latin typeface="+mj-lt"/>
              </a:rPr>
              <a:t> $2500 </a:t>
            </a:r>
            <a:r>
              <a:rPr lang="en-US" sz="500" dirty="0">
                <a:solidFill>
                  <a:prstClr val="black"/>
                </a:solidFill>
              </a:rPr>
              <a:t>(non-declinable) </a:t>
            </a:r>
            <a:endParaRPr lang="en-US" sz="500" dirty="0">
              <a:solidFill>
                <a:prstClr val="black"/>
              </a:solidFill>
              <a:latin typeface="+mj-lt"/>
            </a:endParaRPr>
          </a:p>
          <a:p>
            <a:pPr marL="285750" lvl="0" indent="-285750">
              <a:buFont typeface="Wingdings" panose="05000000000000000000" pitchFamily="2" charset="2"/>
              <a:buChar char="v"/>
            </a:pPr>
            <a:r>
              <a:rPr lang="en-US" sz="1000" b="1" dirty="0">
                <a:solidFill>
                  <a:prstClr val="black"/>
                </a:solidFill>
                <a:latin typeface="+mj-lt"/>
              </a:rPr>
              <a:t>Transportation of Remains </a:t>
            </a:r>
            <a:r>
              <a:rPr lang="en-US" sz="1000" dirty="0">
                <a:solidFill>
                  <a:prstClr val="black"/>
                </a:solidFill>
                <a:latin typeface="+mj-lt"/>
              </a:rPr>
              <a:t>- $400</a:t>
            </a:r>
          </a:p>
          <a:p>
            <a:pPr marL="285750" lvl="0" indent="-285750">
              <a:buFont typeface="Wingdings" panose="05000000000000000000" pitchFamily="2" charset="2"/>
              <a:buChar char="v"/>
            </a:pPr>
            <a:r>
              <a:rPr lang="en-US" sz="1000" b="1" dirty="0">
                <a:solidFill>
                  <a:prstClr val="black"/>
                </a:solidFill>
                <a:latin typeface="+mj-lt"/>
              </a:rPr>
              <a:t>Refrigeration </a:t>
            </a:r>
            <a:r>
              <a:rPr lang="en-US" sz="1000" dirty="0">
                <a:solidFill>
                  <a:prstClr val="black"/>
                </a:solidFill>
                <a:latin typeface="+mj-lt"/>
              </a:rPr>
              <a:t>- $150 (Weekly)</a:t>
            </a:r>
          </a:p>
          <a:p>
            <a:pPr marL="285750" lvl="0" indent="-285750">
              <a:buFont typeface="Wingdings" panose="05000000000000000000" pitchFamily="2" charset="2"/>
              <a:buChar char="v"/>
            </a:pPr>
            <a:r>
              <a:rPr lang="en-US" sz="1000" b="1" dirty="0">
                <a:solidFill>
                  <a:prstClr val="black"/>
                </a:solidFill>
              </a:rPr>
              <a:t>Embalming </a:t>
            </a:r>
            <a:r>
              <a:rPr lang="en-US" sz="1000" dirty="0">
                <a:solidFill>
                  <a:prstClr val="black"/>
                </a:solidFill>
              </a:rPr>
              <a:t>- $700</a:t>
            </a:r>
          </a:p>
          <a:p>
            <a:pPr marL="285750" lvl="0" indent="-285750">
              <a:buFont typeface="Wingdings" panose="05000000000000000000" pitchFamily="2" charset="2"/>
              <a:buChar char="v"/>
            </a:pPr>
            <a:r>
              <a:rPr lang="en-US" sz="1000" b="1" dirty="0">
                <a:solidFill>
                  <a:prstClr val="black"/>
                </a:solidFill>
              </a:rPr>
              <a:t>Dressing &amp; Casketing </a:t>
            </a:r>
            <a:r>
              <a:rPr lang="en-US" sz="1000" dirty="0">
                <a:solidFill>
                  <a:prstClr val="black"/>
                </a:solidFill>
              </a:rPr>
              <a:t>- $400</a:t>
            </a:r>
          </a:p>
          <a:p>
            <a:pPr marL="285750" lvl="0" indent="-285750">
              <a:buFont typeface="Wingdings" panose="05000000000000000000" pitchFamily="2" charset="2"/>
              <a:buChar char="v"/>
            </a:pPr>
            <a:r>
              <a:rPr lang="en-US" sz="1000" b="1" dirty="0">
                <a:solidFill>
                  <a:prstClr val="black"/>
                </a:solidFill>
              </a:rPr>
              <a:t>Jessup Series Casket </a:t>
            </a:r>
            <a:r>
              <a:rPr lang="en-US" sz="1000" dirty="0">
                <a:solidFill>
                  <a:prstClr val="black"/>
                </a:solidFill>
              </a:rPr>
              <a:t>- $2495</a:t>
            </a:r>
          </a:p>
          <a:p>
            <a:pPr marL="285750" lvl="0" indent="-285750">
              <a:buFont typeface="Wingdings" panose="05000000000000000000" pitchFamily="2" charset="2"/>
              <a:buChar char="v"/>
            </a:pPr>
            <a:r>
              <a:rPr lang="en-US" sz="1000" b="1" dirty="0">
                <a:solidFill>
                  <a:prstClr val="black"/>
                </a:solidFill>
              </a:rPr>
              <a:t>2-HOUR CHAPEL VIEWING SERVICE </a:t>
            </a:r>
            <a:r>
              <a:rPr lang="en-US" sz="1000" dirty="0">
                <a:solidFill>
                  <a:prstClr val="black"/>
                </a:solidFill>
              </a:rPr>
              <a:t>- $530</a:t>
            </a:r>
          </a:p>
          <a:p>
            <a:pPr marL="285750" indent="-285750">
              <a:buFont typeface="Wingdings" panose="05000000000000000000" pitchFamily="2" charset="2"/>
              <a:buChar char="v"/>
            </a:pPr>
            <a:r>
              <a:rPr lang="en-US" sz="1000" b="1" dirty="0">
                <a:solidFill>
                  <a:prstClr val="black"/>
                </a:solidFill>
              </a:rPr>
              <a:t>3-HOUR CHAPEL FUNERAL SERVICE </a:t>
            </a:r>
            <a:r>
              <a:rPr lang="en-US" sz="1000" dirty="0">
                <a:solidFill>
                  <a:prstClr val="black"/>
                </a:solidFill>
              </a:rPr>
              <a:t>- $795</a:t>
            </a:r>
          </a:p>
          <a:p>
            <a:pPr marL="285750" lvl="0" indent="-285750">
              <a:buFont typeface="Wingdings" panose="05000000000000000000" pitchFamily="2" charset="2"/>
              <a:buChar char="v"/>
            </a:pPr>
            <a:r>
              <a:rPr lang="en-US" sz="1000" b="1" dirty="0">
                <a:solidFill>
                  <a:prstClr val="black"/>
                </a:solidFill>
              </a:rPr>
              <a:t>Register Book </a:t>
            </a:r>
            <a:r>
              <a:rPr lang="en-US" sz="1000" dirty="0">
                <a:solidFill>
                  <a:prstClr val="black"/>
                </a:solidFill>
              </a:rPr>
              <a:t>- $80  </a:t>
            </a:r>
          </a:p>
          <a:p>
            <a:pPr marL="285750" lvl="0" indent="-285750">
              <a:buFont typeface="Wingdings" panose="05000000000000000000" pitchFamily="2" charset="2"/>
              <a:buChar char="v"/>
            </a:pPr>
            <a:r>
              <a:rPr lang="en-US" sz="1000" b="1" dirty="0">
                <a:solidFill>
                  <a:prstClr val="black"/>
                </a:solidFill>
              </a:rPr>
              <a:t>Woven Blanket </a:t>
            </a:r>
            <a:r>
              <a:rPr lang="en-US" sz="1000" dirty="0">
                <a:solidFill>
                  <a:prstClr val="black"/>
                </a:solidFill>
              </a:rPr>
              <a:t>- $400</a:t>
            </a:r>
          </a:p>
          <a:p>
            <a:pPr marL="285750" indent="-285750">
              <a:buFont typeface="Wingdings" panose="05000000000000000000" pitchFamily="2" charset="2"/>
              <a:buChar char="v"/>
            </a:pPr>
            <a:r>
              <a:rPr lang="en-US" sz="1000" b="1" dirty="0">
                <a:solidFill>
                  <a:prstClr val="black"/>
                </a:solidFill>
              </a:rPr>
              <a:t>Service Personalization Fee </a:t>
            </a:r>
            <a:r>
              <a:rPr lang="en-US" sz="1000" dirty="0">
                <a:solidFill>
                  <a:prstClr val="black"/>
                </a:solidFill>
              </a:rPr>
              <a:t>- $500  </a:t>
            </a:r>
          </a:p>
          <a:p>
            <a:pPr marL="285750" indent="-285750">
              <a:buFont typeface="Wingdings" panose="05000000000000000000" pitchFamily="2" charset="2"/>
              <a:buChar char="v"/>
            </a:pPr>
            <a:r>
              <a:rPr lang="en-US" sz="1000" b="1" dirty="0">
                <a:solidFill>
                  <a:prstClr val="black"/>
                </a:solidFill>
              </a:rPr>
              <a:t>Media/Tech Fee </a:t>
            </a:r>
            <a:r>
              <a:rPr lang="en-US" sz="1000" dirty="0">
                <a:solidFill>
                  <a:prstClr val="black"/>
                </a:solidFill>
              </a:rPr>
              <a:t>- $400 (2 Services)</a:t>
            </a:r>
          </a:p>
          <a:p>
            <a:pPr marL="285750" indent="-285750">
              <a:buFont typeface="Wingdings" panose="05000000000000000000" pitchFamily="2" charset="2"/>
              <a:buChar char="v"/>
            </a:pPr>
            <a:r>
              <a:rPr lang="en-US" sz="1000" b="1" dirty="0">
                <a:solidFill>
                  <a:prstClr val="black"/>
                </a:solidFill>
              </a:rPr>
              <a:t>Dove Release </a:t>
            </a:r>
            <a:r>
              <a:rPr lang="en-US" sz="1000" dirty="0">
                <a:solidFill>
                  <a:prstClr val="black"/>
                </a:solidFill>
              </a:rPr>
              <a:t>- $400</a:t>
            </a:r>
          </a:p>
          <a:p>
            <a:pPr marL="285750" lvl="0" indent="-285750">
              <a:buFont typeface="Wingdings" panose="05000000000000000000" pitchFamily="2" charset="2"/>
              <a:buChar char="v"/>
            </a:pPr>
            <a:r>
              <a:rPr lang="en-US" sz="1000" b="1" dirty="0">
                <a:solidFill>
                  <a:prstClr val="black"/>
                </a:solidFill>
              </a:rPr>
              <a:t>Sprinter</a:t>
            </a:r>
            <a:r>
              <a:rPr lang="en-US" sz="1000" dirty="0">
                <a:solidFill>
                  <a:prstClr val="black"/>
                </a:solidFill>
              </a:rPr>
              <a:t> - $700 (4 Hours; $175 Each Additional Hour)</a:t>
            </a:r>
          </a:p>
          <a:p>
            <a:pPr marL="285750" indent="-285750">
              <a:buFont typeface="Wingdings" panose="05000000000000000000" pitchFamily="2" charset="2"/>
              <a:buChar char="v"/>
            </a:pPr>
            <a:r>
              <a:rPr lang="en-US" sz="1000" b="1" dirty="0">
                <a:solidFill>
                  <a:prstClr val="black"/>
                </a:solidFill>
              </a:rPr>
              <a:t>Hearse</a:t>
            </a:r>
            <a:r>
              <a:rPr lang="en-US" sz="1000" dirty="0">
                <a:solidFill>
                  <a:prstClr val="black"/>
                </a:solidFill>
              </a:rPr>
              <a:t> - $500  </a:t>
            </a:r>
            <a:r>
              <a:rPr lang="en-US" sz="1000" b="1" dirty="0">
                <a:solidFill>
                  <a:prstClr val="black"/>
                </a:solidFill>
              </a:rPr>
              <a:t>Funeral Escort </a:t>
            </a:r>
            <a:r>
              <a:rPr lang="en-US" sz="1000" dirty="0">
                <a:solidFill>
                  <a:prstClr val="black"/>
                </a:solidFill>
              </a:rPr>
              <a:t>- $500</a:t>
            </a:r>
          </a:p>
          <a:p>
            <a:pPr marL="285750" indent="-285750">
              <a:buFont typeface="Wingdings" panose="05000000000000000000" pitchFamily="2" charset="2"/>
              <a:buChar char="v"/>
            </a:pPr>
            <a:r>
              <a:rPr lang="en-US" sz="1000" b="1" dirty="0">
                <a:solidFill>
                  <a:prstClr val="black"/>
                </a:solidFill>
              </a:rPr>
              <a:t>Graveside Service </a:t>
            </a:r>
            <a:r>
              <a:rPr lang="en-US" sz="1000" dirty="0">
                <a:solidFill>
                  <a:prstClr val="black"/>
                </a:solidFill>
              </a:rPr>
              <a:t>- $450 </a:t>
            </a:r>
          </a:p>
          <a:p>
            <a:pPr marL="285750" lvl="0" indent="-285750">
              <a:buFont typeface="Wingdings" panose="05000000000000000000" pitchFamily="2" charset="2"/>
              <a:buChar char="v"/>
            </a:pPr>
            <a:r>
              <a:rPr lang="en-US" sz="1000" b="1" dirty="0">
                <a:solidFill>
                  <a:prstClr val="black"/>
                </a:solidFill>
              </a:rPr>
              <a:t>Flowers</a:t>
            </a:r>
            <a:r>
              <a:rPr lang="en-US" sz="900" b="1" dirty="0">
                <a:solidFill>
                  <a:prstClr val="black"/>
                </a:solidFill>
              </a:rPr>
              <a:t> </a:t>
            </a:r>
            <a:r>
              <a:rPr lang="en-US" sz="1000" b="1" dirty="0">
                <a:solidFill>
                  <a:prstClr val="black"/>
                </a:solidFill>
              </a:rPr>
              <a:t>(Standard Casket &amp; Standing Spray With Banner) </a:t>
            </a:r>
            <a:r>
              <a:rPr lang="en-US" sz="1000" dirty="0">
                <a:solidFill>
                  <a:prstClr val="black"/>
                </a:solidFill>
              </a:rPr>
              <a:t>- $600</a:t>
            </a:r>
          </a:p>
          <a:p>
            <a:pPr marL="285750" lvl="0" indent="-285750">
              <a:buFont typeface="Wingdings" panose="05000000000000000000" pitchFamily="2" charset="2"/>
              <a:buChar char="v"/>
            </a:pPr>
            <a:r>
              <a:rPr lang="en-US" sz="1000" b="1" dirty="0">
                <a:solidFill>
                  <a:prstClr val="black"/>
                </a:solidFill>
              </a:rPr>
              <a:t>The Last Mile </a:t>
            </a:r>
            <a:r>
              <a:rPr lang="en-US" sz="1000" dirty="0">
                <a:solidFill>
                  <a:prstClr val="black"/>
                </a:solidFill>
              </a:rPr>
              <a:t>- $1600 </a:t>
            </a:r>
            <a:r>
              <a:rPr lang="en-US" sz="1000" b="1" dirty="0">
                <a:solidFill>
                  <a:prstClr val="black"/>
                </a:solidFill>
              </a:rPr>
              <a:t>(*$400.00 extra for SNVC)</a:t>
            </a:r>
          </a:p>
          <a:p>
            <a:pPr marL="285750" lvl="0" indent="-285750">
              <a:buFont typeface="Wingdings" panose="05000000000000000000" pitchFamily="2" charset="2"/>
              <a:buChar char="v"/>
            </a:pPr>
            <a:r>
              <a:rPr lang="en-US" sz="1000" b="1" dirty="0">
                <a:solidFill>
                  <a:prstClr val="black"/>
                </a:solidFill>
              </a:rPr>
              <a:t>Thank you, cards </a:t>
            </a:r>
            <a:r>
              <a:rPr lang="en-US" sz="1000" dirty="0">
                <a:solidFill>
                  <a:prstClr val="black"/>
                </a:solidFill>
              </a:rPr>
              <a:t>- $ 35 (25)</a:t>
            </a:r>
          </a:p>
          <a:p>
            <a:pPr marL="285750" lvl="0" indent="-285750">
              <a:buFont typeface="Wingdings" panose="05000000000000000000" pitchFamily="2" charset="2"/>
              <a:buChar char="v"/>
            </a:pPr>
            <a:r>
              <a:rPr lang="en-US" sz="1000" b="1" dirty="0">
                <a:solidFill>
                  <a:prstClr val="black"/>
                </a:solidFill>
              </a:rPr>
              <a:t>Pallbearer Gloves </a:t>
            </a:r>
            <a:r>
              <a:rPr lang="en-US" sz="1000" dirty="0">
                <a:solidFill>
                  <a:prstClr val="black"/>
                </a:solidFill>
              </a:rPr>
              <a:t>- $60 (6 Pairs)</a:t>
            </a:r>
          </a:p>
          <a:p>
            <a:pPr marL="285750" lvl="0" indent="-285750">
              <a:buFont typeface="Wingdings" panose="05000000000000000000" pitchFamily="2" charset="2"/>
              <a:buChar char="v"/>
            </a:pPr>
            <a:r>
              <a:rPr lang="en-US" sz="1000" b="1" dirty="0">
                <a:solidFill>
                  <a:prstClr val="black"/>
                </a:solidFill>
              </a:rPr>
              <a:t>Slideshow</a:t>
            </a:r>
            <a:r>
              <a:rPr lang="en-US" sz="1000" dirty="0">
                <a:solidFill>
                  <a:prstClr val="black"/>
                </a:solidFill>
              </a:rPr>
              <a:t> - $250 (No More Than 90 Photos and 3 Songs)</a:t>
            </a:r>
          </a:p>
          <a:p>
            <a:pPr marL="285750" lvl="0" indent="-285750">
              <a:buFont typeface="Wingdings" panose="05000000000000000000" pitchFamily="2" charset="2"/>
              <a:buChar char="v"/>
            </a:pPr>
            <a:r>
              <a:rPr lang="en-US" sz="1000" b="1" dirty="0">
                <a:solidFill>
                  <a:prstClr val="black"/>
                </a:solidFill>
              </a:rPr>
              <a:t>Prayer Cards </a:t>
            </a:r>
            <a:r>
              <a:rPr lang="en-US" sz="1000" dirty="0">
                <a:solidFill>
                  <a:prstClr val="black"/>
                </a:solidFill>
              </a:rPr>
              <a:t>- $100 (50)</a:t>
            </a:r>
          </a:p>
          <a:p>
            <a:pPr marL="285750" lvl="0" indent="-285750">
              <a:buFont typeface="Wingdings" panose="05000000000000000000" pitchFamily="2" charset="2"/>
              <a:buChar char="v"/>
            </a:pPr>
            <a:r>
              <a:rPr lang="en-US" sz="1000" b="1" i="0" dirty="0">
                <a:solidFill>
                  <a:srgbClr val="1F2228"/>
                </a:solidFill>
                <a:effectLst/>
                <a:latin typeface="+mj-lt"/>
              </a:rPr>
              <a:t>Obtaining necessary permits and authorizations </a:t>
            </a:r>
            <a:r>
              <a:rPr lang="en-US" sz="1000" i="0" dirty="0">
                <a:solidFill>
                  <a:srgbClr val="1F2228"/>
                </a:solidFill>
                <a:effectLst/>
                <a:latin typeface="+mj-lt"/>
              </a:rPr>
              <a:t>- $101</a:t>
            </a:r>
            <a:endParaRPr lang="en-US" sz="1000" dirty="0">
              <a:solidFill>
                <a:prstClr val="black"/>
              </a:solidFill>
            </a:endParaRPr>
          </a:p>
          <a:p>
            <a:pPr marL="285750" lvl="0" indent="-285750">
              <a:buFont typeface="Wingdings" panose="05000000000000000000" pitchFamily="2" charset="2"/>
              <a:buChar char="v"/>
            </a:pPr>
            <a:r>
              <a:rPr lang="en-US" sz="1000" b="1" dirty="0">
                <a:solidFill>
                  <a:prstClr val="black"/>
                </a:solidFill>
              </a:rPr>
              <a:t>Permit Fee </a:t>
            </a:r>
            <a:r>
              <a:rPr lang="en-US" sz="1000" dirty="0">
                <a:solidFill>
                  <a:prstClr val="black"/>
                </a:solidFill>
              </a:rPr>
              <a:t>- $30    </a:t>
            </a:r>
            <a:r>
              <a:rPr lang="en-US" sz="1000" b="1" dirty="0">
                <a:solidFill>
                  <a:prstClr val="black"/>
                </a:solidFill>
              </a:rPr>
              <a:t>Regulatory Fee </a:t>
            </a:r>
            <a:r>
              <a:rPr lang="en-US" sz="1000" dirty="0">
                <a:solidFill>
                  <a:prstClr val="black"/>
                </a:solidFill>
              </a:rPr>
              <a:t>- $10  </a:t>
            </a:r>
          </a:p>
          <a:p>
            <a:pPr marL="285750" lvl="0" indent="-285750">
              <a:buFont typeface="Wingdings" panose="05000000000000000000" pitchFamily="2" charset="2"/>
              <a:buChar char="v"/>
            </a:pPr>
            <a:r>
              <a:rPr lang="en-US" sz="1000" b="1" dirty="0">
                <a:solidFill>
                  <a:prstClr val="black"/>
                </a:solidFill>
              </a:rPr>
              <a:t>Certified Death Certificate </a:t>
            </a:r>
            <a:r>
              <a:rPr lang="en-US" sz="1000" dirty="0">
                <a:solidFill>
                  <a:prstClr val="black"/>
                </a:solidFill>
              </a:rPr>
              <a:t>- $65 (2 Official Copies)</a:t>
            </a:r>
          </a:p>
          <a:p>
            <a:pPr lvl="0" algn="ctr"/>
            <a:endParaRPr lang="en-US" sz="1400" b="1" dirty="0">
              <a:solidFill>
                <a:prstClr val="black"/>
              </a:solidFill>
            </a:endParaRPr>
          </a:p>
          <a:p>
            <a:pPr lvl="0" algn="ctr"/>
            <a:r>
              <a:rPr lang="en-US" sz="1400" b="1" dirty="0">
                <a:solidFill>
                  <a:prstClr val="black"/>
                </a:solidFill>
              </a:rPr>
              <a:t>Itemized Price: $14,721 </a:t>
            </a:r>
          </a:p>
          <a:p>
            <a:pPr lvl="0" algn="ctr"/>
            <a:endParaRPr lang="en-US" sz="1400" b="1" dirty="0">
              <a:solidFill>
                <a:prstClr val="black"/>
              </a:solidFill>
            </a:endParaRPr>
          </a:p>
        </p:txBody>
      </p:sp>
      <p:sp>
        <p:nvSpPr>
          <p:cNvPr id="17" name="TextBox 16"/>
          <p:cNvSpPr txBox="1"/>
          <p:nvPr/>
        </p:nvSpPr>
        <p:spPr>
          <a:xfrm>
            <a:off x="83126" y="68330"/>
            <a:ext cx="2671489" cy="1015663"/>
          </a:xfrm>
          <a:prstGeom prst="rect">
            <a:avLst/>
          </a:prstGeom>
          <a:noFill/>
        </p:spPr>
        <p:txBody>
          <a:bodyPr wrap="square" rtlCol="0">
            <a:spAutoFit/>
          </a:bodyPr>
          <a:lstStyle/>
          <a:p>
            <a:r>
              <a:rPr lang="en-US" sz="1200" dirty="0"/>
              <a:t>Address: 3610 North Rancho Drive</a:t>
            </a:r>
          </a:p>
          <a:p>
            <a:r>
              <a:rPr lang="en-US" sz="1200" dirty="0"/>
              <a:t>              Las Vegas, Nevada 89130</a:t>
            </a:r>
          </a:p>
          <a:p>
            <a:r>
              <a:rPr lang="en-US" sz="1200" dirty="0"/>
              <a:t>  Phone: (702) 852-1464</a:t>
            </a:r>
          </a:p>
          <a:p>
            <a:r>
              <a:rPr lang="en-US" sz="1200" dirty="0"/>
              <a:t>   Email: info@heritagemortuary.org</a:t>
            </a:r>
            <a:endParaRPr lang="en-US" sz="1200" dirty="0">
              <a:solidFill>
                <a:schemeClr val="tx2"/>
              </a:solidFill>
            </a:endParaRPr>
          </a:p>
          <a:p>
            <a:r>
              <a:rPr lang="en-US" sz="1200" dirty="0"/>
              <a:t>Website: heritagemortuary.org</a:t>
            </a:r>
          </a:p>
        </p:txBody>
      </p:sp>
      <p:sp>
        <p:nvSpPr>
          <p:cNvPr id="2" name="TextBox 1">
            <a:extLst>
              <a:ext uri="{FF2B5EF4-FFF2-40B4-BE49-F238E27FC236}">
                <a16:creationId xmlns:a16="http://schemas.microsoft.com/office/drawing/2014/main" id="{84112892-82D4-4FAE-B41D-A2D11372B8CF}"/>
              </a:ext>
            </a:extLst>
          </p:cNvPr>
          <p:cNvSpPr txBox="1"/>
          <p:nvPr/>
        </p:nvSpPr>
        <p:spPr>
          <a:xfrm>
            <a:off x="6688772" y="53140"/>
            <a:ext cx="2450680" cy="992579"/>
          </a:xfrm>
          <a:prstGeom prst="rect">
            <a:avLst/>
          </a:prstGeom>
          <a:noFill/>
        </p:spPr>
        <p:txBody>
          <a:bodyPr wrap="square" rtlCol="0">
            <a:spAutoFit/>
          </a:bodyPr>
          <a:lstStyle/>
          <a:p>
            <a:r>
              <a:rPr lang="en-US" sz="650" dirty="0">
                <a:solidFill>
                  <a:schemeClr val="bg1"/>
                </a:solidFill>
              </a:rPr>
              <a:t>Package Prices May Be Upgraded But Cannot Be Changed to Lower The Price. If Any Items Are Removed From The Package, Pricing Reverts To The ITEMIZED PRICE. Additional Charges Apply For TAXES, HOUSE CALLS/2-MAN REMOVALS: $800, AFTER HOURS/WEEKENDS/HOLIDAYS: Starting At $525, BODY BAG: $100, Over 251 LBS: $100 per 50 lbs., and CLEANING FEES: $350. Debt/Credit Card Service Fee: 3.6%; Insurance Processing Fee: 7%. Prices Are Current As Of April 7, 2025, And Submit To Change Without Notice.</a:t>
            </a:r>
          </a:p>
        </p:txBody>
      </p:sp>
      <p:sp>
        <p:nvSpPr>
          <p:cNvPr id="3" name="TextBox 2">
            <a:extLst>
              <a:ext uri="{FF2B5EF4-FFF2-40B4-BE49-F238E27FC236}">
                <a16:creationId xmlns:a16="http://schemas.microsoft.com/office/drawing/2014/main" id="{F96E440F-126B-084C-8186-F214EBFD5FFE}"/>
              </a:ext>
            </a:extLst>
          </p:cNvPr>
          <p:cNvSpPr txBox="1"/>
          <p:nvPr/>
        </p:nvSpPr>
        <p:spPr>
          <a:xfrm>
            <a:off x="606513" y="6417677"/>
            <a:ext cx="3903518" cy="307777"/>
          </a:xfrm>
          <a:prstGeom prst="rect">
            <a:avLst/>
          </a:prstGeom>
          <a:noFill/>
        </p:spPr>
        <p:txBody>
          <a:bodyPr wrap="square" rtlCol="0">
            <a:spAutoFit/>
          </a:bodyPr>
          <a:lstStyle/>
          <a:p>
            <a:r>
              <a:rPr lang="en-US" sz="700" b="1" u="sng" dirty="0"/>
              <a:t>Transportation note: Transportation from hospice facility/hospital/funeral home for individuals under 250 lbs.</a:t>
            </a:r>
          </a:p>
        </p:txBody>
      </p:sp>
      <p:sp>
        <p:nvSpPr>
          <p:cNvPr id="5" name="TextBox 4">
            <a:extLst>
              <a:ext uri="{FF2B5EF4-FFF2-40B4-BE49-F238E27FC236}">
                <a16:creationId xmlns:a16="http://schemas.microsoft.com/office/drawing/2014/main" id="{49FEC2EB-8341-BC8E-94A2-C20D50FA0CC2}"/>
              </a:ext>
            </a:extLst>
          </p:cNvPr>
          <p:cNvSpPr txBox="1"/>
          <p:nvPr/>
        </p:nvSpPr>
        <p:spPr>
          <a:xfrm>
            <a:off x="5288482" y="6248400"/>
            <a:ext cx="3903518" cy="338554"/>
          </a:xfrm>
          <a:prstGeom prst="rect">
            <a:avLst/>
          </a:prstGeom>
          <a:noFill/>
        </p:spPr>
        <p:txBody>
          <a:bodyPr wrap="square" rtlCol="0">
            <a:spAutoFit/>
          </a:bodyPr>
          <a:lstStyle/>
          <a:p>
            <a:r>
              <a:rPr lang="en-US" sz="800" b="1" u="sng" dirty="0"/>
              <a:t>Transportation note: </a:t>
            </a:r>
            <a:r>
              <a:rPr lang="en-US" sz="600" b="1" u="sng" dirty="0"/>
              <a:t>Transportation from hospice facility/hospital/funeral home</a:t>
            </a:r>
          </a:p>
          <a:p>
            <a:r>
              <a:rPr lang="en-US" sz="600" b="1" u="sng" dirty="0"/>
              <a:t> </a:t>
            </a:r>
            <a:r>
              <a:rPr lang="en-US" sz="800" b="1" u="sng" dirty="0"/>
              <a:t>Individual under 250 lbs.</a:t>
            </a:r>
          </a:p>
        </p:txBody>
      </p:sp>
      <p:sp>
        <p:nvSpPr>
          <p:cNvPr id="6" name="TextBox 5">
            <a:extLst>
              <a:ext uri="{FF2B5EF4-FFF2-40B4-BE49-F238E27FC236}">
                <a16:creationId xmlns:a16="http://schemas.microsoft.com/office/drawing/2014/main" id="{6D80ACA8-8983-4706-F18D-470C2BFE9E68}"/>
              </a:ext>
            </a:extLst>
          </p:cNvPr>
          <p:cNvSpPr txBox="1"/>
          <p:nvPr/>
        </p:nvSpPr>
        <p:spPr>
          <a:xfrm>
            <a:off x="2521667" y="2819400"/>
            <a:ext cx="2053594" cy="307777"/>
          </a:xfrm>
          <a:prstGeom prst="rect">
            <a:avLst/>
          </a:prstGeom>
          <a:noFill/>
        </p:spPr>
        <p:txBody>
          <a:bodyPr wrap="square" rtlCol="0">
            <a:spAutoFit/>
          </a:bodyPr>
          <a:lstStyle/>
          <a:p>
            <a:r>
              <a:rPr lang="en-US" sz="700" b="1" dirty="0"/>
              <a:t>Service Times Are: Mon- Fri: 10 am – 4 pm.  </a:t>
            </a:r>
          </a:p>
          <a:p>
            <a:r>
              <a:rPr lang="en-US" sz="700" b="1" dirty="0"/>
              <a:t>Other Times Cost Extra</a:t>
            </a:r>
            <a:endParaRPr lang="en-US" sz="700" dirty="0"/>
          </a:p>
        </p:txBody>
      </p:sp>
      <p:sp>
        <p:nvSpPr>
          <p:cNvPr id="8" name="TextBox 7">
            <a:extLst>
              <a:ext uri="{FF2B5EF4-FFF2-40B4-BE49-F238E27FC236}">
                <a16:creationId xmlns:a16="http://schemas.microsoft.com/office/drawing/2014/main" id="{1A54009B-543C-A3C3-7D34-E74819F1F06A}"/>
              </a:ext>
            </a:extLst>
          </p:cNvPr>
          <p:cNvSpPr txBox="1"/>
          <p:nvPr/>
        </p:nvSpPr>
        <p:spPr>
          <a:xfrm>
            <a:off x="6688771" y="3308491"/>
            <a:ext cx="2277884" cy="338554"/>
          </a:xfrm>
          <a:prstGeom prst="rect">
            <a:avLst/>
          </a:prstGeom>
          <a:noFill/>
        </p:spPr>
        <p:txBody>
          <a:bodyPr wrap="square" rtlCol="0">
            <a:spAutoFit/>
          </a:bodyPr>
          <a:lstStyle/>
          <a:p>
            <a:r>
              <a:rPr lang="en-US" sz="800" b="1" dirty="0"/>
              <a:t>Service Times Are: Mon- Fri: 10 am – 4 pm.  </a:t>
            </a:r>
          </a:p>
          <a:p>
            <a:r>
              <a:rPr lang="en-US" sz="800" b="1" dirty="0"/>
              <a:t>Other Times Cost Extra</a:t>
            </a:r>
            <a:endParaRPr lang="en-US" sz="800" dirty="0"/>
          </a:p>
        </p:txBody>
      </p:sp>
    </p:spTree>
    <p:extLst>
      <p:ext uri="{BB962C8B-B14F-4D97-AF65-F5344CB8AC3E}">
        <p14:creationId xmlns:p14="http://schemas.microsoft.com/office/powerpoint/2010/main" val="27412477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F6B7324-3FF8-41C0-8555-1830EA9E682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59045" y="44832"/>
            <a:ext cx="4022755" cy="830997"/>
          </a:xfrm>
          <a:prstGeom prst="rect">
            <a:avLst/>
          </a:prstGeom>
        </p:spPr>
      </p:pic>
      <p:sp>
        <p:nvSpPr>
          <p:cNvPr id="4" name="Title 1"/>
          <p:cNvSpPr txBox="1">
            <a:spLocks/>
          </p:cNvSpPr>
          <p:nvPr/>
        </p:nvSpPr>
        <p:spPr>
          <a:xfrm>
            <a:off x="381000" y="609600"/>
            <a:ext cx="5105400" cy="2868168"/>
          </a:xfrm>
          <a:prstGeom prst="rect">
            <a:avLst/>
          </a:prstGeom>
        </p:spPr>
        <p:txBody>
          <a:bodyPr vert="horz" lIns="45720" tIns="0" rIns="45720" bIns="0" anchor="b" anchorCtr="0">
            <a:noAutofit/>
          </a:bodyPr>
          <a:lstStyle>
            <a:lvl1pPr algn="r" rtl="0" eaLnBrk="1" latinLnBrk="0" hangingPunct="1">
              <a:spcBef>
                <a:spcPct val="0"/>
              </a:spcBef>
              <a:buNone/>
              <a:defRPr kumimoji="0" sz="42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a:lstStyle>
          <a:p>
            <a:endParaRPr lang="en-US" dirty="0"/>
          </a:p>
        </p:txBody>
      </p:sp>
      <p:sp>
        <p:nvSpPr>
          <p:cNvPr id="10" name="Rectangle 9"/>
          <p:cNvSpPr/>
          <p:nvPr/>
        </p:nvSpPr>
        <p:spPr>
          <a:xfrm>
            <a:off x="533400" y="3513785"/>
            <a:ext cx="3962400" cy="3247043"/>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lvl="0" algn="ctr"/>
            <a:r>
              <a:rPr lang="en-US" sz="1400" b="1" dirty="0">
                <a:solidFill>
                  <a:prstClr val="black"/>
                </a:solidFill>
              </a:rPr>
              <a:t>VETERAN COMPASSION CREMATION PACKAGE</a:t>
            </a:r>
          </a:p>
          <a:p>
            <a:pPr algn="ctr"/>
            <a:r>
              <a:rPr lang="en-US" sz="800" b="1" dirty="0">
                <a:solidFill>
                  <a:prstClr val="black"/>
                </a:solidFill>
              </a:rPr>
              <a:t>(SOUTHERN NEVADA VETERAN MEMORIAL CEMETERY URNMENT &amp; URN) </a:t>
            </a:r>
          </a:p>
          <a:p>
            <a:pPr lvl="0" algn="ctr"/>
            <a:r>
              <a:rPr lang="en-US" sz="1400" b="1" dirty="0">
                <a:solidFill>
                  <a:prstClr val="black"/>
                </a:solidFill>
              </a:rPr>
              <a:t>Price: $5,780</a:t>
            </a:r>
          </a:p>
          <a:p>
            <a:pPr lvl="0"/>
            <a:r>
              <a:rPr lang="en-US" sz="1400" b="1" dirty="0">
                <a:solidFill>
                  <a:prstClr val="black"/>
                </a:solidFill>
              </a:rPr>
              <a:t>                   </a:t>
            </a:r>
            <a:r>
              <a:rPr lang="en-US" sz="1200" b="1" dirty="0">
                <a:solidFill>
                  <a:prstClr val="black"/>
                </a:solidFill>
              </a:rPr>
              <a:t>Includes The following:</a:t>
            </a:r>
          </a:p>
          <a:p>
            <a:pPr marL="285750" lvl="0" indent="-285750">
              <a:buFont typeface="Wingdings" panose="05000000000000000000" pitchFamily="2" charset="2"/>
              <a:buChar char="v"/>
            </a:pPr>
            <a:r>
              <a:rPr lang="en-US" sz="1100" dirty="0">
                <a:solidFill>
                  <a:prstClr val="black"/>
                </a:solidFill>
              </a:rPr>
              <a:t>Professional Staff Service - $2,480</a:t>
            </a:r>
          </a:p>
          <a:p>
            <a:pPr marL="285750" lvl="0" indent="-285750">
              <a:buFont typeface="Wingdings" panose="05000000000000000000" pitchFamily="2" charset="2"/>
              <a:buChar char="v"/>
            </a:pPr>
            <a:r>
              <a:rPr lang="en-US" sz="1100" dirty="0">
                <a:solidFill>
                  <a:prstClr val="black"/>
                </a:solidFill>
              </a:rPr>
              <a:t>Transportation of Remains - $400</a:t>
            </a:r>
          </a:p>
          <a:p>
            <a:pPr marL="285750" lvl="0" indent="-285750">
              <a:buFont typeface="Wingdings" panose="05000000000000000000" pitchFamily="2" charset="2"/>
              <a:buChar char="v"/>
            </a:pPr>
            <a:r>
              <a:rPr lang="en-US" sz="1100" dirty="0">
                <a:solidFill>
                  <a:prstClr val="black"/>
                </a:solidFill>
              </a:rPr>
              <a:t>Embalming - $700</a:t>
            </a:r>
          </a:p>
          <a:p>
            <a:pPr marL="285750" lvl="0" indent="-285750">
              <a:buFont typeface="Wingdings" panose="05000000000000000000" pitchFamily="2" charset="2"/>
              <a:buChar char="v"/>
            </a:pPr>
            <a:r>
              <a:rPr lang="en-US" sz="1100" dirty="0">
                <a:solidFill>
                  <a:prstClr val="black"/>
                </a:solidFill>
              </a:rPr>
              <a:t>Dressing &amp; Casketing - $400</a:t>
            </a:r>
          </a:p>
          <a:p>
            <a:pPr marL="285750" lvl="0" indent="-285750">
              <a:buFont typeface="Wingdings" panose="05000000000000000000" pitchFamily="2" charset="2"/>
              <a:buChar char="v"/>
            </a:pPr>
            <a:r>
              <a:rPr lang="en-US" sz="1100" dirty="0">
                <a:solidFill>
                  <a:prstClr val="black"/>
                </a:solidFill>
              </a:rPr>
              <a:t>Casket Rental Allowance w/insert- $1,500 </a:t>
            </a:r>
          </a:p>
          <a:p>
            <a:pPr marL="285750" lvl="0" indent="-285750">
              <a:buFont typeface="Wingdings" panose="05000000000000000000" pitchFamily="2" charset="2"/>
              <a:buChar char="v"/>
            </a:pPr>
            <a:r>
              <a:rPr lang="en-US" sz="1100" dirty="0">
                <a:solidFill>
                  <a:prstClr val="black"/>
                </a:solidFill>
              </a:rPr>
              <a:t>Funeral Service (w/3 Hours Chapel Time) - $525</a:t>
            </a:r>
          </a:p>
          <a:p>
            <a:pPr marL="285750" lvl="0" indent="-285750">
              <a:buFont typeface="Wingdings" panose="05000000000000000000" pitchFamily="2" charset="2"/>
              <a:buChar char="v"/>
            </a:pPr>
            <a:r>
              <a:rPr lang="en-US" sz="1100" dirty="0">
                <a:solidFill>
                  <a:prstClr val="black"/>
                </a:solidFill>
              </a:rPr>
              <a:t>Cremation Fee - $550 / Stars and Stripes Urn - $280</a:t>
            </a:r>
          </a:p>
          <a:p>
            <a:pPr marL="285750" lvl="0" indent="-285750">
              <a:buFont typeface="Wingdings" panose="05000000000000000000" pitchFamily="2" charset="2"/>
              <a:buChar char="v"/>
            </a:pPr>
            <a:r>
              <a:rPr lang="en-US" sz="1100" dirty="0">
                <a:solidFill>
                  <a:prstClr val="black"/>
                </a:solidFill>
              </a:rPr>
              <a:t>Cremation Container - $95                    / Hearse - $400</a:t>
            </a:r>
          </a:p>
          <a:p>
            <a:pPr marL="285750" lvl="0" indent="-285750">
              <a:buFont typeface="Wingdings" panose="05000000000000000000" pitchFamily="2" charset="2"/>
              <a:buChar char="v"/>
            </a:pPr>
            <a:r>
              <a:rPr lang="en-US" sz="1100" dirty="0">
                <a:solidFill>
                  <a:prstClr val="black"/>
                </a:solidFill>
              </a:rPr>
              <a:t>Register Book - $80</a:t>
            </a:r>
          </a:p>
          <a:p>
            <a:pPr marL="285750" lvl="0" indent="-285750">
              <a:buFont typeface="Wingdings" panose="05000000000000000000" pitchFamily="2" charset="2"/>
              <a:buChar char="v"/>
            </a:pPr>
            <a:r>
              <a:rPr lang="en-US" sz="1100" dirty="0">
                <a:solidFill>
                  <a:prstClr val="black"/>
                </a:solidFill>
              </a:rPr>
              <a:t>Woven Blanket - $300</a:t>
            </a:r>
          </a:p>
          <a:p>
            <a:pPr marL="285750" lvl="0" indent="-285750">
              <a:buFont typeface="Wingdings" panose="05000000000000000000" pitchFamily="2" charset="2"/>
              <a:buChar char="v"/>
            </a:pPr>
            <a:r>
              <a:rPr lang="en-US" sz="1100" dirty="0">
                <a:solidFill>
                  <a:prstClr val="black"/>
                </a:solidFill>
              </a:rPr>
              <a:t>Plastic Utility Urn - $75</a:t>
            </a:r>
          </a:p>
          <a:p>
            <a:pPr marL="285750" lvl="0" indent="-285750">
              <a:buFont typeface="Wingdings" panose="05000000000000000000" pitchFamily="2" charset="2"/>
              <a:buChar char="v"/>
            </a:pPr>
            <a:r>
              <a:rPr lang="en-US" sz="1100" dirty="0">
                <a:solidFill>
                  <a:prstClr val="black"/>
                </a:solidFill>
              </a:rPr>
              <a:t>Permit Fee - $30 / Regulatory Fee - $10</a:t>
            </a:r>
          </a:p>
          <a:p>
            <a:pPr marL="285750" lvl="0" indent="-285750">
              <a:buFont typeface="Wingdings" panose="05000000000000000000" pitchFamily="2" charset="2"/>
              <a:buChar char="v"/>
            </a:pPr>
            <a:r>
              <a:rPr lang="en-US" sz="1100" dirty="0">
                <a:solidFill>
                  <a:prstClr val="black"/>
                </a:solidFill>
              </a:rPr>
              <a:t>Certified Death Certificate - $39</a:t>
            </a:r>
          </a:p>
          <a:p>
            <a:pPr lvl="0" algn="ctr"/>
            <a:r>
              <a:rPr lang="en-US" sz="1200" b="1" dirty="0">
                <a:solidFill>
                  <a:prstClr val="black"/>
                </a:solidFill>
              </a:rPr>
              <a:t>Itemized Price: $7,864</a:t>
            </a:r>
          </a:p>
        </p:txBody>
      </p:sp>
      <p:sp>
        <p:nvSpPr>
          <p:cNvPr id="14" name="Rectangle 13"/>
          <p:cNvSpPr/>
          <p:nvPr/>
        </p:nvSpPr>
        <p:spPr>
          <a:xfrm>
            <a:off x="4822682" y="3513785"/>
            <a:ext cx="3883345" cy="3239348"/>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lvl="0"/>
            <a:r>
              <a:rPr lang="en-US" sz="1150" b="1" dirty="0">
                <a:solidFill>
                  <a:prstClr val="black"/>
                </a:solidFill>
              </a:rPr>
              <a:t>VETERAN CHERISHED MEMORIES FUNERAL PACKAGE</a:t>
            </a:r>
          </a:p>
          <a:p>
            <a:pPr algn="ctr"/>
            <a:r>
              <a:rPr lang="en-US" sz="900" b="1" dirty="0">
                <a:solidFill>
                  <a:prstClr val="black"/>
                </a:solidFill>
              </a:rPr>
              <a:t>(</a:t>
            </a:r>
            <a:r>
              <a:rPr lang="en-US" sz="800" b="1" dirty="0">
                <a:solidFill>
                  <a:prstClr val="black"/>
                </a:solidFill>
              </a:rPr>
              <a:t>SOUTHERN NEVADA VETERAN MEMORIAL CEMETERY INTERMENT) </a:t>
            </a:r>
          </a:p>
          <a:p>
            <a:pPr lvl="0" algn="ctr"/>
            <a:r>
              <a:rPr lang="en-US" sz="1400" b="1" dirty="0">
                <a:solidFill>
                  <a:prstClr val="black"/>
                </a:solidFill>
              </a:rPr>
              <a:t>Price: $7045.00  </a:t>
            </a:r>
          </a:p>
          <a:p>
            <a:pPr lvl="0"/>
            <a:r>
              <a:rPr lang="en-US" sz="1400" b="1" dirty="0">
                <a:solidFill>
                  <a:prstClr val="black"/>
                </a:solidFill>
              </a:rPr>
              <a:t>                   </a:t>
            </a:r>
            <a:r>
              <a:rPr lang="en-US" sz="1200" b="1" dirty="0">
                <a:solidFill>
                  <a:prstClr val="black"/>
                </a:solidFill>
              </a:rPr>
              <a:t>Includes The following:</a:t>
            </a:r>
          </a:p>
          <a:p>
            <a:pPr marL="285750" lvl="0" indent="-285750">
              <a:buFont typeface="Wingdings" panose="05000000000000000000" pitchFamily="2" charset="2"/>
              <a:buChar char="v"/>
            </a:pPr>
            <a:r>
              <a:rPr lang="en-US" sz="1200" dirty="0">
                <a:solidFill>
                  <a:prstClr val="black"/>
                </a:solidFill>
              </a:rPr>
              <a:t>Professional Staff Service - $2,480</a:t>
            </a:r>
          </a:p>
          <a:p>
            <a:pPr marL="285750" lvl="0" indent="-285750">
              <a:buFont typeface="Wingdings" panose="05000000000000000000" pitchFamily="2" charset="2"/>
              <a:buChar char="v"/>
            </a:pPr>
            <a:r>
              <a:rPr lang="en-US" sz="1200" dirty="0">
                <a:solidFill>
                  <a:prstClr val="black"/>
                </a:solidFill>
              </a:rPr>
              <a:t>Transportation of Remains - $400</a:t>
            </a:r>
          </a:p>
          <a:p>
            <a:pPr marL="285750" lvl="0" indent="-285750">
              <a:buFont typeface="Wingdings" panose="05000000000000000000" pitchFamily="2" charset="2"/>
              <a:buChar char="v"/>
            </a:pPr>
            <a:r>
              <a:rPr lang="en-US" sz="1200" dirty="0">
                <a:solidFill>
                  <a:prstClr val="black"/>
                </a:solidFill>
              </a:rPr>
              <a:t>Embalming - $700/Dressing &amp; Casketing - $400</a:t>
            </a:r>
          </a:p>
          <a:p>
            <a:pPr marL="285750" lvl="0" indent="-285750">
              <a:buFont typeface="Wingdings" panose="05000000000000000000" pitchFamily="2" charset="2"/>
              <a:buChar char="v"/>
            </a:pPr>
            <a:r>
              <a:rPr lang="en-US" sz="1200" dirty="0">
                <a:solidFill>
                  <a:prstClr val="black"/>
                </a:solidFill>
              </a:rPr>
              <a:t>Jessup Casket - $2,295 / Pallbearer Gloves - $60</a:t>
            </a:r>
          </a:p>
          <a:p>
            <a:pPr marL="285750" indent="-285750">
              <a:buFont typeface="Wingdings" panose="05000000000000000000" pitchFamily="2" charset="2"/>
              <a:buChar char="v"/>
            </a:pPr>
            <a:r>
              <a:rPr lang="en-US" sz="1200" dirty="0">
                <a:solidFill>
                  <a:prstClr val="black"/>
                </a:solidFill>
              </a:rPr>
              <a:t>Viewing Service (w/2 Hours Chapel Time) - $525</a:t>
            </a:r>
          </a:p>
          <a:p>
            <a:pPr marL="285750" lvl="0" indent="-285750">
              <a:buFont typeface="Wingdings" panose="05000000000000000000" pitchFamily="2" charset="2"/>
              <a:buChar char="v"/>
            </a:pPr>
            <a:r>
              <a:rPr lang="en-US" sz="1200" dirty="0">
                <a:solidFill>
                  <a:prstClr val="black"/>
                </a:solidFill>
              </a:rPr>
              <a:t>Funeral Service (w/2 Hours Chapel Time) - $525</a:t>
            </a:r>
          </a:p>
          <a:p>
            <a:pPr marL="285750" lvl="0" indent="-285750">
              <a:buFont typeface="Wingdings" panose="05000000000000000000" pitchFamily="2" charset="2"/>
              <a:buChar char="v"/>
            </a:pPr>
            <a:r>
              <a:rPr lang="en-US" sz="1200" dirty="0">
                <a:solidFill>
                  <a:prstClr val="black"/>
                </a:solidFill>
              </a:rPr>
              <a:t>Hearse - $500/ Funeral Escort $400</a:t>
            </a:r>
          </a:p>
          <a:p>
            <a:pPr marL="285750" lvl="0" indent="-285750">
              <a:buFont typeface="Wingdings" panose="05000000000000000000" pitchFamily="2" charset="2"/>
              <a:buChar char="v"/>
            </a:pPr>
            <a:r>
              <a:rPr lang="en-US" sz="1200" dirty="0">
                <a:solidFill>
                  <a:prstClr val="black"/>
                </a:solidFill>
              </a:rPr>
              <a:t>Graveside Service - $400</a:t>
            </a:r>
          </a:p>
          <a:p>
            <a:pPr marL="285750" lvl="0" indent="-285750">
              <a:buFont typeface="Wingdings" panose="05000000000000000000" pitchFamily="2" charset="2"/>
              <a:buChar char="v"/>
            </a:pPr>
            <a:r>
              <a:rPr lang="en-US" sz="1200" dirty="0">
                <a:solidFill>
                  <a:prstClr val="black"/>
                </a:solidFill>
              </a:rPr>
              <a:t>Register Book - $80</a:t>
            </a:r>
          </a:p>
          <a:p>
            <a:pPr marL="285750" lvl="0" indent="-285750">
              <a:buFont typeface="Wingdings" panose="05000000000000000000" pitchFamily="2" charset="2"/>
              <a:buChar char="v"/>
            </a:pPr>
            <a:r>
              <a:rPr lang="en-US" sz="1200" dirty="0">
                <a:solidFill>
                  <a:prstClr val="black"/>
                </a:solidFill>
              </a:rPr>
              <a:t>Woven Blanket - $300</a:t>
            </a:r>
          </a:p>
          <a:p>
            <a:pPr marL="285750" lvl="0" indent="-285750">
              <a:buFont typeface="Wingdings" panose="05000000000000000000" pitchFamily="2" charset="2"/>
              <a:buChar char="v"/>
            </a:pPr>
            <a:r>
              <a:rPr lang="en-US" sz="1200" dirty="0">
                <a:solidFill>
                  <a:prstClr val="black"/>
                </a:solidFill>
              </a:rPr>
              <a:t>Permit Fee - $30 / Regulatory Fee - $10</a:t>
            </a:r>
          </a:p>
          <a:p>
            <a:pPr marL="285750" lvl="0" indent="-285750">
              <a:buFont typeface="Wingdings" panose="05000000000000000000" pitchFamily="2" charset="2"/>
              <a:buChar char="v"/>
            </a:pPr>
            <a:r>
              <a:rPr lang="en-US" sz="1200" dirty="0">
                <a:solidFill>
                  <a:prstClr val="black"/>
                </a:solidFill>
              </a:rPr>
              <a:t>Certified Death Certificate - $39</a:t>
            </a:r>
          </a:p>
          <a:p>
            <a:pPr lvl="0" algn="ctr"/>
            <a:r>
              <a:rPr lang="en-US" sz="1200" b="1" dirty="0">
                <a:solidFill>
                  <a:prstClr val="black"/>
                </a:solidFill>
              </a:rPr>
              <a:t>Itemized Price: $9,544</a:t>
            </a:r>
          </a:p>
        </p:txBody>
      </p:sp>
      <p:sp>
        <p:nvSpPr>
          <p:cNvPr id="15" name="Rectangle 14"/>
          <p:cNvSpPr/>
          <p:nvPr/>
        </p:nvSpPr>
        <p:spPr>
          <a:xfrm>
            <a:off x="4805025" y="911846"/>
            <a:ext cx="3903518" cy="2662267"/>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lvl="0" algn="ctr"/>
            <a:r>
              <a:rPr lang="en-US" sz="1300" b="1" dirty="0">
                <a:solidFill>
                  <a:prstClr val="black"/>
                </a:solidFill>
              </a:rPr>
              <a:t>CONDOLENCE CREMATION PACKAGE WITH</a:t>
            </a:r>
          </a:p>
          <a:p>
            <a:pPr algn="ctr"/>
            <a:r>
              <a:rPr lang="en-US" sz="800" b="1" dirty="0">
                <a:solidFill>
                  <a:prstClr val="black"/>
                </a:solidFill>
              </a:rPr>
              <a:t>(SOUTHERN NEVADA VETERAN MEMORIAL CEMETERY URNMENT &amp; URN) </a:t>
            </a:r>
          </a:p>
          <a:p>
            <a:pPr lvl="0" algn="ctr"/>
            <a:r>
              <a:rPr lang="en-US" sz="1300" b="1" dirty="0">
                <a:solidFill>
                  <a:prstClr val="black"/>
                </a:solidFill>
              </a:rPr>
              <a:t>Price: $3,180</a:t>
            </a:r>
          </a:p>
          <a:p>
            <a:pPr lvl="0"/>
            <a:r>
              <a:rPr lang="en-US" sz="1200" b="1" dirty="0">
                <a:solidFill>
                  <a:prstClr val="black"/>
                </a:solidFill>
              </a:rPr>
              <a:t>                   Includes The Following:</a:t>
            </a:r>
          </a:p>
          <a:p>
            <a:pPr marL="285750" lvl="0" indent="-285750">
              <a:buFont typeface="Wingdings" panose="05000000000000000000" pitchFamily="2" charset="2"/>
              <a:buChar char="v"/>
            </a:pPr>
            <a:r>
              <a:rPr lang="en-US" sz="1200" dirty="0">
                <a:solidFill>
                  <a:prstClr val="black"/>
                </a:solidFill>
              </a:rPr>
              <a:t>Professional Staff Service - $1,240</a:t>
            </a:r>
          </a:p>
          <a:p>
            <a:pPr marL="285750" lvl="0" indent="-285750">
              <a:buFont typeface="Wingdings" panose="05000000000000000000" pitchFamily="2" charset="2"/>
              <a:buChar char="v"/>
            </a:pPr>
            <a:r>
              <a:rPr lang="en-US" sz="1000" dirty="0">
                <a:solidFill>
                  <a:prstClr val="black"/>
                </a:solidFill>
              </a:rPr>
              <a:t>Transportation of Remains - $400/ Star &amp; Stripes Urn - $280</a:t>
            </a:r>
          </a:p>
          <a:p>
            <a:pPr marL="285750" lvl="0" indent="-285750">
              <a:buFont typeface="Wingdings" panose="05000000000000000000" pitchFamily="2" charset="2"/>
              <a:buChar char="v"/>
            </a:pPr>
            <a:r>
              <a:rPr lang="en-US" sz="1200" dirty="0">
                <a:solidFill>
                  <a:prstClr val="black"/>
                </a:solidFill>
              </a:rPr>
              <a:t>Memorial Service w/2 Hours Chapel Time - $525</a:t>
            </a:r>
          </a:p>
          <a:p>
            <a:pPr marL="285750" lvl="0" indent="-285750">
              <a:buFont typeface="Wingdings" panose="05000000000000000000" pitchFamily="2" charset="2"/>
              <a:buChar char="v"/>
            </a:pPr>
            <a:r>
              <a:rPr lang="en-US" sz="1200" dirty="0">
                <a:solidFill>
                  <a:prstClr val="black"/>
                </a:solidFill>
              </a:rPr>
              <a:t>Cremation Fee - $550</a:t>
            </a:r>
          </a:p>
          <a:p>
            <a:pPr marL="285750" lvl="0" indent="-285750">
              <a:buFont typeface="Wingdings" panose="05000000000000000000" pitchFamily="2" charset="2"/>
              <a:buChar char="v"/>
            </a:pPr>
            <a:r>
              <a:rPr lang="en-US" sz="1200" dirty="0">
                <a:solidFill>
                  <a:prstClr val="black"/>
                </a:solidFill>
              </a:rPr>
              <a:t>Cremation Container - $95</a:t>
            </a:r>
          </a:p>
          <a:p>
            <a:pPr marL="285750" lvl="0" indent="-285750">
              <a:buFont typeface="Wingdings" panose="05000000000000000000" pitchFamily="2" charset="2"/>
              <a:buChar char="v"/>
            </a:pPr>
            <a:r>
              <a:rPr lang="en-US" sz="1200" dirty="0">
                <a:solidFill>
                  <a:prstClr val="black"/>
                </a:solidFill>
              </a:rPr>
              <a:t>Plastic Utility Urn - $75</a:t>
            </a:r>
          </a:p>
          <a:p>
            <a:pPr marL="285750" indent="-285750">
              <a:buFont typeface="Wingdings" panose="05000000000000000000" pitchFamily="2" charset="2"/>
              <a:buChar char="v"/>
            </a:pPr>
            <a:r>
              <a:rPr lang="en-US" sz="1200" dirty="0">
                <a:solidFill>
                  <a:prstClr val="black"/>
                </a:solidFill>
              </a:rPr>
              <a:t>Hearse - $500</a:t>
            </a:r>
          </a:p>
          <a:p>
            <a:pPr marL="285750" lvl="0" indent="-285750">
              <a:buFont typeface="Wingdings" panose="05000000000000000000" pitchFamily="2" charset="2"/>
              <a:buChar char="v"/>
            </a:pPr>
            <a:r>
              <a:rPr lang="en-US" sz="1200" dirty="0">
                <a:solidFill>
                  <a:prstClr val="black"/>
                </a:solidFill>
              </a:rPr>
              <a:t>Permit Fee - $30 /Regulatory Fee - $10</a:t>
            </a:r>
          </a:p>
          <a:p>
            <a:pPr marL="285750" lvl="0" indent="-285750">
              <a:buFont typeface="Wingdings" panose="05000000000000000000" pitchFamily="2" charset="2"/>
              <a:buChar char="v"/>
            </a:pPr>
            <a:r>
              <a:rPr lang="en-US" sz="1200" dirty="0">
                <a:solidFill>
                  <a:prstClr val="black"/>
                </a:solidFill>
              </a:rPr>
              <a:t>Certified Death Certificate - $39</a:t>
            </a:r>
          </a:p>
          <a:p>
            <a:pPr lvl="0" algn="ctr"/>
            <a:r>
              <a:rPr lang="en-US" sz="1200" b="1" dirty="0">
                <a:solidFill>
                  <a:prstClr val="black"/>
                </a:solidFill>
              </a:rPr>
              <a:t>Itemized Price:  $3,744.50</a:t>
            </a:r>
          </a:p>
        </p:txBody>
      </p:sp>
      <p:sp>
        <p:nvSpPr>
          <p:cNvPr id="16" name="Rectangle 15"/>
          <p:cNvSpPr/>
          <p:nvPr/>
        </p:nvSpPr>
        <p:spPr>
          <a:xfrm>
            <a:off x="533400" y="1090965"/>
            <a:ext cx="3962400" cy="2462213"/>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lvl="0" algn="ctr"/>
            <a:r>
              <a:rPr lang="en-US" sz="1300" b="1" dirty="0">
                <a:solidFill>
                  <a:prstClr val="black"/>
                </a:solidFill>
              </a:rPr>
              <a:t>VETERAN CREMATION PACKAGE WITH </a:t>
            </a:r>
          </a:p>
          <a:p>
            <a:pPr lvl="0" algn="ctr"/>
            <a:r>
              <a:rPr lang="en-US" sz="800" b="1" dirty="0">
                <a:solidFill>
                  <a:prstClr val="black"/>
                </a:solidFill>
              </a:rPr>
              <a:t>(SOUTHERN NEVADA VETERAN MEMORIAL CEMETERY URNMENT &amp; URN) </a:t>
            </a:r>
          </a:p>
          <a:p>
            <a:pPr lvl="0" algn="ctr"/>
            <a:r>
              <a:rPr lang="en-US" sz="1300" b="1" dirty="0">
                <a:solidFill>
                  <a:prstClr val="black"/>
                </a:solidFill>
              </a:rPr>
              <a:t>Price: $2145.00</a:t>
            </a:r>
          </a:p>
          <a:p>
            <a:pPr lvl="0"/>
            <a:r>
              <a:rPr lang="en-US" sz="1200" b="1" dirty="0">
                <a:solidFill>
                  <a:prstClr val="black"/>
                </a:solidFill>
              </a:rPr>
              <a:t>                   Includes The Following:</a:t>
            </a:r>
          </a:p>
          <a:p>
            <a:pPr marL="285750" lvl="0" indent="-285750">
              <a:buFont typeface="Wingdings" panose="05000000000000000000" pitchFamily="2" charset="2"/>
              <a:buChar char="v"/>
            </a:pPr>
            <a:r>
              <a:rPr lang="en-US" sz="1200" dirty="0">
                <a:solidFill>
                  <a:prstClr val="black"/>
                </a:solidFill>
              </a:rPr>
              <a:t>Professional Staff Service - $1,240</a:t>
            </a:r>
          </a:p>
          <a:p>
            <a:pPr marL="285750" lvl="0" indent="-285750">
              <a:buFont typeface="Wingdings" panose="05000000000000000000" pitchFamily="2" charset="2"/>
              <a:buChar char="v"/>
            </a:pPr>
            <a:r>
              <a:rPr lang="en-US" sz="1200" dirty="0">
                <a:solidFill>
                  <a:prstClr val="black"/>
                </a:solidFill>
              </a:rPr>
              <a:t>Transportation of Remains - $400</a:t>
            </a:r>
          </a:p>
          <a:p>
            <a:pPr marL="285750" lvl="0" indent="-285750">
              <a:buFont typeface="Wingdings" panose="05000000000000000000" pitchFamily="2" charset="2"/>
              <a:buChar char="v"/>
            </a:pPr>
            <a:r>
              <a:rPr lang="en-US" sz="1200" dirty="0">
                <a:solidFill>
                  <a:prstClr val="black"/>
                </a:solidFill>
              </a:rPr>
              <a:t>Cremation Fee - $550/ Star and Stripes Urn - $280</a:t>
            </a:r>
          </a:p>
          <a:p>
            <a:pPr marL="285750" lvl="0" indent="-285750">
              <a:buFont typeface="Wingdings" panose="05000000000000000000" pitchFamily="2" charset="2"/>
              <a:buChar char="v"/>
            </a:pPr>
            <a:r>
              <a:rPr lang="en-US" sz="1200" dirty="0">
                <a:solidFill>
                  <a:prstClr val="black"/>
                </a:solidFill>
              </a:rPr>
              <a:t>Cremation Container - $95 </a:t>
            </a:r>
          </a:p>
          <a:p>
            <a:pPr marL="285750" lvl="0" indent="-285750">
              <a:buFont typeface="Wingdings" panose="05000000000000000000" pitchFamily="2" charset="2"/>
              <a:buChar char="v"/>
            </a:pPr>
            <a:r>
              <a:rPr lang="en-US" sz="1200" dirty="0">
                <a:solidFill>
                  <a:prstClr val="black"/>
                </a:solidFill>
              </a:rPr>
              <a:t>Plastic Utility Urn - $75</a:t>
            </a:r>
          </a:p>
          <a:p>
            <a:pPr marL="285750" lvl="0" indent="-285750">
              <a:buFont typeface="Wingdings" panose="05000000000000000000" pitchFamily="2" charset="2"/>
              <a:buChar char="v"/>
            </a:pPr>
            <a:r>
              <a:rPr lang="en-US" sz="1200" dirty="0">
                <a:solidFill>
                  <a:prstClr val="black"/>
                </a:solidFill>
              </a:rPr>
              <a:t>Hearse - $500</a:t>
            </a:r>
          </a:p>
          <a:p>
            <a:pPr marL="285750" lvl="0" indent="-285750">
              <a:buFont typeface="Wingdings" panose="05000000000000000000" pitchFamily="2" charset="2"/>
              <a:buChar char="v"/>
            </a:pPr>
            <a:r>
              <a:rPr lang="en-US" sz="1200" dirty="0">
                <a:solidFill>
                  <a:prstClr val="black"/>
                </a:solidFill>
              </a:rPr>
              <a:t>Permit Fee - $30/Regulatory Fee - $10</a:t>
            </a:r>
          </a:p>
          <a:p>
            <a:pPr marL="285750" lvl="0" indent="-285750">
              <a:buFont typeface="Wingdings" panose="05000000000000000000" pitchFamily="2" charset="2"/>
              <a:buChar char="v"/>
            </a:pPr>
            <a:r>
              <a:rPr lang="en-US" sz="1200" dirty="0">
                <a:solidFill>
                  <a:prstClr val="black"/>
                </a:solidFill>
              </a:rPr>
              <a:t>Certified Death Certificate - $39</a:t>
            </a:r>
          </a:p>
          <a:p>
            <a:pPr lvl="0" algn="ctr"/>
            <a:r>
              <a:rPr lang="en-US" sz="1200" b="1" dirty="0">
                <a:solidFill>
                  <a:prstClr val="black"/>
                </a:solidFill>
              </a:rPr>
              <a:t>Itemized Price:  $3,219.50</a:t>
            </a:r>
          </a:p>
        </p:txBody>
      </p:sp>
      <p:sp>
        <p:nvSpPr>
          <p:cNvPr id="17" name="TextBox 16"/>
          <p:cNvSpPr txBox="1"/>
          <p:nvPr/>
        </p:nvSpPr>
        <p:spPr>
          <a:xfrm>
            <a:off x="83126" y="68330"/>
            <a:ext cx="2671489" cy="1015663"/>
          </a:xfrm>
          <a:prstGeom prst="rect">
            <a:avLst/>
          </a:prstGeom>
          <a:noFill/>
        </p:spPr>
        <p:txBody>
          <a:bodyPr wrap="square" rtlCol="0">
            <a:spAutoFit/>
          </a:bodyPr>
          <a:lstStyle/>
          <a:p>
            <a:r>
              <a:rPr lang="en-US" sz="1200" dirty="0"/>
              <a:t>Address: 3610 North Rancho Drive</a:t>
            </a:r>
          </a:p>
          <a:p>
            <a:r>
              <a:rPr lang="en-US" sz="1200" dirty="0"/>
              <a:t>              Las Vegas, Nevada 89130</a:t>
            </a:r>
          </a:p>
          <a:p>
            <a:r>
              <a:rPr lang="en-US" sz="1200" dirty="0"/>
              <a:t>  Phone: (702) 852-1464</a:t>
            </a:r>
          </a:p>
          <a:p>
            <a:r>
              <a:rPr lang="en-US" sz="1200" dirty="0"/>
              <a:t>   Email: info@heritagemortuary.org</a:t>
            </a:r>
            <a:endParaRPr lang="en-US" sz="1200" dirty="0">
              <a:solidFill>
                <a:schemeClr val="tx2"/>
              </a:solidFill>
            </a:endParaRPr>
          </a:p>
          <a:p>
            <a:r>
              <a:rPr lang="en-US" sz="1200" dirty="0"/>
              <a:t>Website: heritagemortuary.org</a:t>
            </a:r>
          </a:p>
        </p:txBody>
      </p:sp>
      <p:sp>
        <p:nvSpPr>
          <p:cNvPr id="2" name="TextBox 1">
            <a:extLst>
              <a:ext uri="{FF2B5EF4-FFF2-40B4-BE49-F238E27FC236}">
                <a16:creationId xmlns:a16="http://schemas.microsoft.com/office/drawing/2014/main" id="{84112892-82D4-4FAE-B41D-A2D11372B8CF}"/>
              </a:ext>
            </a:extLst>
          </p:cNvPr>
          <p:cNvSpPr txBox="1"/>
          <p:nvPr/>
        </p:nvSpPr>
        <p:spPr>
          <a:xfrm>
            <a:off x="6781800" y="0"/>
            <a:ext cx="2362200" cy="1200329"/>
          </a:xfrm>
          <a:prstGeom prst="rect">
            <a:avLst/>
          </a:prstGeom>
          <a:noFill/>
        </p:spPr>
        <p:txBody>
          <a:bodyPr wrap="square" rtlCol="0">
            <a:spAutoFit/>
          </a:bodyPr>
          <a:lstStyle/>
          <a:p>
            <a:r>
              <a:rPr lang="en-US" sz="650" dirty="0">
                <a:solidFill>
                  <a:schemeClr val="bg1"/>
                </a:solidFill>
                <a:latin typeface="Trebuchet MS (Body)"/>
              </a:rPr>
              <a:t>Package Prices May Be Upgraded But Cannot Be Changed to Lower The Price. If Any Items Are Removed From The Package, Pricing Reverts To The ITEMIZED PRICE. Additional Charges Apply For TAXES, HOUSE CALLS/2-MAN REMOVALS: $800, AFTER HOURS/WEEKENDS/HOLIDAYS: Starting At $525, BODY BAG: $100, Over 251 LBS: $100 per 50 lbs., and CLEANING FEES: $350. Debt/Credit Card Service Fee: 3.6%; Insurance Processing Fee: 7%. Prices Are Current As Of April 7, 2025, And Submit To Change Without Notice.</a:t>
            </a:r>
          </a:p>
          <a:p>
            <a:r>
              <a:rPr lang="en-US" sz="700" dirty="0">
                <a:solidFill>
                  <a:schemeClr val="bg1"/>
                </a:solidFill>
                <a:latin typeface="Trebuchet MS (Body)"/>
              </a:rPr>
              <a:t>.</a:t>
            </a:r>
          </a:p>
        </p:txBody>
      </p:sp>
      <p:sp>
        <p:nvSpPr>
          <p:cNvPr id="5" name="TextBox 4">
            <a:extLst>
              <a:ext uri="{FF2B5EF4-FFF2-40B4-BE49-F238E27FC236}">
                <a16:creationId xmlns:a16="http://schemas.microsoft.com/office/drawing/2014/main" id="{A7C0D64A-DEF6-E02D-5C25-FD8A8DFDCAEA}"/>
              </a:ext>
            </a:extLst>
          </p:cNvPr>
          <p:cNvSpPr txBox="1"/>
          <p:nvPr/>
        </p:nvSpPr>
        <p:spPr>
          <a:xfrm>
            <a:off x="2563233" y="2505484"/>
            <a:ext cx="2008767" cy="430887"/>
          </a:xfrm>
          <a:prstGeom prst="rect">
            <a:avLst/>
          </a:prstGeom>
          <a:noFill/>
        </p:spPr>
        <p:txBody>
          <a:bodyPr wrap="square" rtlCol="0">
            <a:spAutoFit/>
          </a:bodyPr>
          <a:lstStyle/>
          <a:p>
            <a:r>
              <a:rPr lang="en-US" sz="700" b="1" u="sng" dirty="0"/>
              <a:t>Transportation from hospice facility/hospital/funeral home </a:t>
            </a:r>
          </a:p>
          <a:p>
            <a:r>
              <a:rPr lang="en-US" sz="800" b="1" u="sng" dirty="0"/>
              <a:t>Individual under 250 lbs.</a:t>
            </a:r>
          </a:p>
        </p:txBody>
      </p:sp>
      <p:sp>
        <p:nvSpPr>
          <p:cNvPr id="6" name="TextBox 5">
            <a:extLst>
              <a:ext uri="{FF2B5EF4-FFF2-40B4-BE49-F238E27FC236}">
                <a16:creationId xmlns:a16="http://schemas.microsoft.com/office/drawing/2014/main" id="{261061D9-52B9-040D-05A3-5B52DA0F2966}"/>
              </a:ext>
            </a:extLst>
          </p:cNvPr>
          <p:cNvSpPr txBox="1"/>
          <p:nvPr/>
        </p:nvSpPr>
        <p:spPr>
          <a:xfrm>
            <a:off x="6873729" y="2525909"/>
            <a:ext cx="2008767" cy="430887"/>
          </a:xfrm>
          <a:prstGeom prst="rect">
            <a:avLst/>
          </a:prstGeom>
          <a:noFill/>
        </p:spPr>
        <p:txBody>
          <a:bodyPr wrap="square" rtlCol="0">
            <a:spAutoFit/>
          </a:bodyPr>
          <a:lstStyle/>
          <a:p>
            <a:r>
              <a:rPr lang="en-US" sz="700" b="1" u="sng" dirty="0"/>
              <a:t>Transportation from hospice facility/hospital/funeral home </a:t>
            </a:r>
          </a:p>
          <a:p>
            <a:r>
              <a:rPr lang="en-US" sz="800" b="1" u="sng" dirty="0"/>
              <a:t>Individual under 250 lbs.</a:t>
            </a:r>
          </a:p>
        </p:txBody>
      </p:sp>
      <p:sp>
        <p:nvSpPr>
          <p:cNvPr id="8" name="TextBox 7">
            <a:extLst>
              <a:ext uri="{FF2B5EF4-FFF2-40B4-BE49-F238E27FC236}">
                <a16:creationId xmlns:a16="http://schemas.microsoft.com/office/drawing/2014/main" id="{935229F4-D793-D3FD-BEC2-4BF4B1CEB453}"/>
              </a:ext>
            </a:extLst>
          </p:cNvPr>
          <p:cNvSpPr txBox="1"/>
          <p:nvPr/>
        </p:nvSpPr>
        <p:spPr>
          <a:xfrm>
            <a:off x="2476642" y="5731613"/>
            <a:ext cx="2008767" cy="461665"/>
          </a:xfrm>
          <a:prstGeom prst="rect">
            <a:avLst/>
          </a:prstGeom>
          <a:noFill/>
        </p:spPr>
        <p:txBody>
          <a:bodyPr wrap="square" rtlCol="0">
            <a:spAutoFit/>
          </a:bodyPr>
          <a:lstStyle/>
          <a:p>
            <a:r>
              <a:rPr lang="en-US" sz="800" b="1" u="sng" dirty="0"/>
              <a:t>Transportation note: </a:t>
            </a:r>
            <a:r>
              <a:rPr lang="en-US" sz="700" b="1" u="sng" dirty="0"/>
              <a:t>Transportation from hospice facility/hospital/funeral home </a:t>
            </a:r>
            <a:r>
              <a:rPr lang="en-US" sz="800" b="1" u="sng" dirty="0"/>
              <a:t>Individual under 250 lbs.</a:t>
            </a:r>
          </a:p>
        </p:txBody>
      </p:sp>
      <p:sp>
        <p:nvSpPr>
          <p:cNvPr id="9" name="TextBox 8">
            <a:extLst>
              <a:ext uri="{FF2B5EF4-FFF2-40B4-BE49-F238E27FC236}">
                <a16:creationId xmlns:a16="http://schemas.microsoft.com/office/drawing/2014/main" id="{A96E979E-B8E7-8C96-C405-ADD68CC0F067}"/>
              </a:ext>
            </a:extLst>
          </p:cNvPr>
          <p:cNvSpPr txBox="1"/>
          <p:nvPr/>
        </p:nvSpPr>
        <p:spPr>
          <a:xfrm>
            <a:off x="6697225" y="5671588"/>
            <a:ext cx="1913375" cy="430887"/>
          </a:xfrm>
          <a:prstGeom prst="rect">
            <a:avLst/>
          </a:prstGeom>
          <a:noFill/>
        </p:spPr>
        <p:txBody>
          <a:bodyPr wrap="square" rtlCol="0">
            <a:spAutoFit/>
          </a:bodyPr>
          <a:lstStyle/>
          <a:p>
            <a:r>
              <a:rPr lang="en-US" sz="700" b="1" u="sng" dirty="0"/>
              <a:t>Transportation from hospice facility/hospital/funeral home </a:t>
            </a:r>
            <a:r>
              <a:rPr lang="en-US" sz="800" b="1" u="sng" dirty="0"/>
              <a:t>Individual under 250 lbs.</a:t>
            </a:r>
          </a:p>
        </p:txBody>
      </p:sp>
      <p:sp>
        <p:nvSpPr>
          <p:cNvPr id="11" name="TextBox 10">
            <a:extLst>
              <a:ext uri="{FF2B5EF4-FFF2-40B4-BE49-F238E27FC236}">
                <a16:creationId xmlns:a16="http://schemas.microsoft.com/office/drawing/2014/main" id="{23204B44-E592-0F54-FE3C-D2EC2A1ED8C6}"/>
              </a:ext>
            </a:extLst>
          </p:cNvPr>
          <p:cNvSpPr txBox="1"/>
          <p:nvPr/>
        </p:nvSpPr>
        <p:spPr>
          <a:xfrm>
            <a:off x="553361" y="6597724"/>
            <a:ext cx="4038600" cy="215444"/>
          </a:xfrm>
          <a:prstGeom prst="rect">
            <a:avLst/>
          </a:prstGeom>
          <a:noFill/>
        </p:spPr>
        <p:txBody>
          <a:bodyPr wrap="square" rtlCol="0">
            <a:spAutoFit/>
          </a:bodyPr>
          <a:lstStyle/>
          <a:p>
            <a:r>
              <a:rPr lang="en-US" sz="800" b="1" dirty="0"/>
              <a:t>Services: Monday thru Friday 9 am – 5 pm. Any times after are additional. </a:t>
            </a:r>
          </a:p>
        </p:txBody>
      </p:sp>
      <p:sp>
        <p:nvSpPr>
          <p:cNvPr id="12" name="TextBox 11">
            <a:extLst>
              <a:ext uri="{FF2B5EF4-FFF2-40B4-BE49-F238E27FC236}">
                <a16:creationId xmlns:a16="http://schemas.microsoft.com/office/drawing/2014/main" id="{8DABF6DC-212E-D59E-453B-87DC831D775A}"/>
              </a:ext>
            </a:extLst>
          </p:cNvPr>
          <p:cNvSpPr txBox="1"/>
          <p:nvPr/>
        </p:nvSpPr>
        <p:spPr>
          <a:xfrm>
            <a:off x="4782563" y="6587964"/>
            <a:ext cx="3732863" cy="215444"/>
          </a:xfrm>
          <a:prstGeom prst="rect">
            <a:avLst/>
          </a:prstGeom>
          <a:noFill/>
        </p:spPr>
        <p:txBody>
          <a:bodyPr wrap="square" rtlCol="0">
            <a:spAutoFit/>
          </a:bodyPr>
          <a:lstStyle/>
          <a:p>
            <a:r>
              <a:rPr lang="en-US" sz="800" b="1" dirty="0"/>
              <a:t>Services: Monday thru Friday 9 am – 5 pm. Any times after are additional. </a:t>
            </a:r>
          </a:p>
        </p:txBody>
      </p:sp>
      <p:sp>
        <p:nvSpPr>
          <p:cNvPr id="13" name="TextBox 12">
            <a:extLst>
              <a:ext uri="{FF2B5EF4-FFF2-40B4-BE49-F238E27FC236}">
                <a16:creationId xmlns:a16="http://schemas.microsoft.com/office/drawing/2014/main" id="{18F01748-12E4-074F-5CDC-51697A10C533}"/>
              </a:ext>
            </a:extLst>
          </p:cNvPr>
          <p:cNvSpPr txBox="1"/>
          <p:nvPr/>
        </p:nvSpPr>
        <p:spPr>
          <a:xfrm>
            <a:off x="6622615" y="2122811"/>
            <a:ext cx="2266808" cy="338554"/>
          </a:xfrm>
          <a:prstGeom prst="rect">
            <a:avLst/>
          </a:prstGeom>
          <a:noFill/>
        </p:spPr>
        <p:txBody>
          <a:bodyPr wrap="square" rtlCol="0">
            <a:spAutoFit/>
          </a:bodyPr>
          <a:lstStyle/>
          <a:p>
            <a:r>
              <a:rPr lang="en-US" sz="800" b="1" dirty="0"/>
              <a:t>Services: Monday thru Friday 9 am – 5 pm. </a:t>
            </a:r>
          </a:p>
          <a:p>
            <a:r>
              <a:rPr lang="en-US" sz="800" b="1" dirty="0"/>
              <a:t>             Any times after are additional</a:t>
            </a:r>
          </a:p>
        </p:txBody>
      </p:sp>
      <p:sp>
        <p:nvSpPr>
          <p:cNvPr id="20" name="TextBox 19">
            <a:extLst>
              <a:ext uri="{FF2B5EF4-FFF2-40B4-BE49-F238E27FC236}">
                <a16:creationId xmlns:a16="http://schemas.microsoft.com/office/drawing/2014/main" id="{48F8793E-0D51-6231-7BE0-4E89A4DD9619}"/>
              </a:ext>
            </a:extLst>
          </p:cNvPr>
          <p:cNvSpPr txBox="1"/>
          <p:nvPr/>
        </p:nvSpPr>
        <p:spPr>
          <a:xfrm>
            <a:off x="2650468" y="2367701"/>
            <a:ext cx="1188838" cy="200055"/>
          </a:xfrm>
          <a:prstGeom prst="rect">
            <a:avLst/>
          </a:prstGeom>
          <a:noFill/>
        </p:spPr>
        <p:txBody>
          <a:bodyPr wrap="square" rtlCol="0">
            <a:spAutoFit/>
          </a:bodyPr>
          <a:lstStyle/>
          <a:p>
            <a:r>
              <a:rPr lang="en-US" sz="700" b="1" u="sng" dirty="0"/>
              <a:t>Include: $25.00 Fill Fee</a:t>
            </a:r>
          </a:p>
        </p:txBody>
      </p:sp>
      <p:sp>
        <p:nvSpPr>
          <p:cNvPr id="3" name="TextBox 2">
            <a:extLst>
              <a:ext uri="{FF2B5EF4-FFF2-40B4-BE49-F238E27FC236}">
                <a16:creationId xmlns:a16="http://schemas.microsoft.com/office/drawing/2014/main" id="{ACA6E545-900D-A084-BFDC-8F5F2D0660F4}"/>
              </a:ext>
            </a:extLst>
          </p:cNvPr>
          <p:cNvSpPr txBox="1"/>
          <p:nvPr/>
        </p:nvSpPr>
        <p:spPr>
          <a:xfrm>
            <a:off x="6967407" y="2361337"/>
            <a:ext cx="1188838" cy="200055"/>
          </a:xfrm>
          <a:prstGeom prst="rect">
            <a:avLst/>
          </a:prstGeom>
          <a:noFill/>
        </p:spPr>
        <p:txBody>
          <a:bodyPr wrap="square" rtlCol="0">
            <a:spAutoFit/>
          </a:bodyPr>
          <a:lstStyle/>
          <a:p>
            <a:r>
              <a:rPr lang="en-US" sz="700" b="1" u="sng" dirty="0"/>
              <a:t>Include: $25.00 Fill Fee</a:t>
            </a:r>
          </a:p>
        </p:txBody>
      </p:sp>
      <p:sp>
        <p:nvSpPr>
          <p:cNvPr id="18" name="TextBox 17">
            <a:extLst>
              <a:ext uri="{FF2B5EF4-FFF2-40B4-BE49-F238E27FC236}">
                <a16:creationId xmlns:a16="http://schemas.microsoft.com/office/drawing/2014/main" id="{88CE9365-7FA2-9DF1-9044-05987D7E930E}"/>
              </a:ext>
            </a:extLst>
          </p:cNvPr>
          <p:cNvSpPr txBox="1"/>
          <p:nvPr/>
        </p:nvSpPr>
        <p:spPr>
          <a:xfrm>
            <a:off x="2084717" y="5613577"/>
            <a:ext cx="1188838" cy="200055"/>
          </a:xfrm>
          <a:prstGeom prst="rect">
            <a:avLst/>
          </a:prstGeom>
          <a:noFill/>
        </p:spPr>
        <p:txBody>
          <a:bodyPr wrap="square" rtlCol="0">
            <a:spAutoFit/>
          </a:bodyPr>
          <a:lstStyle/>
          <a:p>
            <a:r>
              <a:rPr lang="en-US" sz="700" b="1" u="sng" dirty="0"/>
              <a:t>Include: $25.00 Fill Fee</a:t>
            </a:r>
          </a:p>
        </p:txBody>
      </p:sp>
      <p:sp>
        <p:nvSpPr>
          <p:cNvPr id="19" name="TextBox 18">
            <a:extLst>
              <a:ext uri="{FF2B5EF4-FFF2-40B4-BE49-F238E27FC236}">
                <a16:creationId xmlns:a16="http://schemas.microsoft.com/office/drawing/2014/main" id="{98500EF9-6BBC-4958-2A64-F58E7AF1E9E9}"/>
              </a:ext>
            </a:extLst>
          </p:cNvPr>
          <p:cNvSpPr txBox="1"/>
          <p:nvPr/>
        </p:nvSpPr>
        <p:spPr>
          <a:xfrm>
            <a:off x="3114462" y="4782970"/>
            <a:ext cx="1322456" cy="200055"/>
          </a:xfrm>
          <a:prstGeom prst="rect">
            <a:avLst/>
          </a:prstGeom>
          <a:noFill/>
        </p:spPr>
        <p:txBody>
          <a:bodyPr wrap="square" rtlCol="0">
            <a:spAutoFit/>
          </a:bodyPr>
          <a:lstStyle/>
          <a:p>
            <a:r>
              <a:rPr lang="en-US" sz="700" b="1" u="sng" dirty="0"/>
              <a:t>Colors: Red, Blue, or Sliver</a:t>
            </a:r>
          </a:p>
        </p:txBody>
      </p:sp>
    </p:spTree>
    <p:extLst>
      <p:ext uri="{BB962C8B-B14F-4D97-AF65-F5344CB8AC3E}">
        <p14:creationId xmlns:p14="http://schemas.microsoft.com/office/powerpoint/2010/main" val="17799452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F6B7324-3FF8-41C0-8555-1830EA9E682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59045" y="44832"/>
            <a:ext cx="4022755" cy="830997"/>
          </a:xfrm>
          <a:prstGeom prst="rect">
            <a:avLst/>
          </a:prstGeom>
        </p:spPr>
      </p:pic>
      <p:sp>
        <p:nvSpPr>
          <p:cNvPr id="4" name="Title 1"/>
          <p:cNvSpPr txBox="1">
            <a:spLocks/>
          </p:cNvSpPr>
          <p:nvPr/>
        </p:nvSpPr>
        <p:spPr>
          <a:xfrm>
            <a:off x="381000" y="609600"/>
            <a:ext cx="5105400" cy="2868168"/>
          </a:xfrm>
          <a:prstGeom prst="rect">
            <a:avLst/>
          </a:prstGeom>
        </p:spPr>
        <p:txBody>
          <a:bodyPr vert="horz" lIns="45720" tIns="0" rIns="45720" bIns="0" anchor="b" anchorCtr="0">
            <a:noAutofit/>
          </a:bodyPr>
          <a:lstStyle>
            <a:lvl1pPr algn="r" rtl="0" eaLnBrk="1" latinLnBrk="0" hangingPunct="1">
              <a:spcBef>
                <a:spcPct val="0"/>
              </a:spcBef>
              <a:buNone/>
              <a:defRPr kumimoji="0" sz="42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a:lstStyle>
          <a:p>
            <a:endParaRPr lang="en-US" dirty="0"/>
          </a:p>
        </p:txBody>
      </p:sp>
      <p:sp>
        <p:nvSpPr>
          <p:cNvPr id="14" name="Rectangle 13"/>
          <p:cNvSpPr/>
          <p:nvPr/>
        </p:nvSpPr>
        <p:spPr>
          <a:xfrm>
            <a:off x="4928754" y="1273297"/>
            <a:ext cx="4062845" cy="5570756"/>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ctr"/>
            <a:r>
              <a:rPr lang="en-US" sz="1600" b="1" dirty="0">
                <a:solidFill>
                  <a:prstClr val="black"/>
                </a:solidFill>
              </a:rPr>
              <a:t>VETERAN HERITAGE 2              </a:t>
            </a:r>
          </a:p>
          <a:p>
            <a:pPr algn="ctr"/>
            <a:r>
              <a:rPr lang="en-US" sz="1600" b="1" dirty="0">
                <a:solidFill>
                  <a:prstClr val="black"/>
                </a:solidFill>
              </a:rPr>
              <a:t>    </a:t>
            </a:r>
            <a:r>
              <a:rPr lang="en-US" sz="900" b="1" dirty="0">
                <a:solidFill>
                  <a:prstClr val="black"/>
                </a:solidFill>
              </a:rPr>
              <a:t>(SOUTHERN NEVADA VETERAN MEMORIAL CEMETERY INTERMENT)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Trebuchet MS"/>
                <a:ea typeface="+mn-ea"/>
                <a:cs typeface="+mn-cs"/>
              </a:rPr>
              <a:t>Price: $1</a:t>
            </a:r>
            <a:r>
              <a:rPr lang="en-US" sz="1600" b="1" dirty="0">
                <a:solidFill>
                  <a:prstClr val="black"/>
                </a:solidFill>
                <a:latin typeface="Trebuchet MS"/>
              </a:rPr>
              <a:t>3</a:t>
            </a:r>
            <a:r>
              <a:rPr kumimoji="0" lang="en-US" sz="1600" b="1" i="0" u="none" strike="noStrike" kern="1200" cap="none" spc="0" normalizeH="0" baseline="0" noProof="0" dirty="0">
                <a:ln>
                  <a:noFill/>
                </a:ln>
                <a:solidFill>
                  <a:prstClr val="black"/>
                </a:solidFill>
                <a:effectLst/>
                <a:uLnTx/>
                <a:uFillTx/>
                <a:latin typeface="Trebuchet MS"/>
                <a:ea typeface="+mn-ea"/>
                <a:cs typeface="+mn-cs"/>
              </a:rPr>
              <a:t>,500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solidFill>
                  <a:prstClr val="black"/>
                </a:solidFill>
              </a:rPr>
              <a:t>                   Includes The following:</a:t>
            </a:r>
          </a:p>
          <a:p>
            <a:pPr marL="285750" marR="0" indent="-285750" fontAlgn="auto">
              <a:lnSpc>
                <a:spcPct val="100000"/>
              </a:lnSpc>
              <a:spcBef>
                <a:spcPts val="0"/>
              </a:spcBef>
              <a:spcAft>
                <a:spcPts val="0"/>
              </a:spcAft>
              <a:buClrTx/>
              <a:buSzTx/>
              <a:buFont typeface="Wingdings" panose="05000000000000000000" pitchFamily="2" charset="2"/>
              <a:buChar char="v"/>
              <a:tabLst/>
              <a:defRPr/>
            </a:pPr>
            <a:r>
              <a:rPr lang="en-US" sz="1200" dirty="0">
                <a:solidFill>
                  <a:prstClr val="black"/>
                </a:solidFill>
              </a:rPr>
              <a:t>Professional Staff Service - $2,480</a:t>
            </a:r>
          </a:p>
          <a:p>
            <a:pPr marL="285750" marR="0" indent="-285750" fontAlgn="auto">
              <a:lnSpc>
                <a:spcPct val="100000"/>
              </a:lnSpc>
              <a:spcBef>
                <a:spcPts val="0"/>
              </a:spcBef>
              <a:spcAft>
                <a:spcPts val="0"/>
              </a:spcAft>
              <a:buClrTx/>
              <a:buSzTx/>
              <a:buFont typeface="Wingdings" panose="05000000000000000000" pitchFamily="2" charset="2"/>
              <a:buChar char="v"/>
              <a:tabLst/>
              <a:defRPr/>
            </a:pPr>
            <a:r>
              <a:rPr lang="en-US" sz="1200" dirty="0">
                <a:solidFill>
                  <a:prstClr val="black"/>
                </a:solidFill>
              </a:rPr>
              <a:t>Transportation of Remains - $400</a:t>
            </a:r>
          </a:p>
          <a:p>
            <a:pPr marL="285750" marR="0" indent="-285750" fontAlgn="auto">
              <a:lnSpc>
                <a:spcPct val="100000"/>
              </a:lnSpc>
              <a:spcBef>
                <a:spcPts val="0"/>
              </a:spcBef>
              <a:spcAft>
                <a:spcPts val="0"/>
              </a:spcAft>
              <a:buClrTx/>
              <a:buSzTx/>
              <a:buFont typeface="Wingdings" panose="05000000000000000000" pitchFamily="2" charset="2"/>
              <a:buChar char="v"/>
              <a:tabLst/>
              <a:defRPr/>
            </a:pPr>
            <a:r>
              <a:rPr lang="en-US" sz="1200" dirty="0">
                <a:solidFill>
                  <a:prstClr val="black"/>
                </a:solidFill>
              </a:rPr>
              <a:t>Embalming - $700/Dressing &amp; Casketing - $400</a:t>
            </a:r>
          </a:p>
          <a:p>
            <a:pPr marL="285750" marR="0" indent="-285750" fontAlgn="auto">
              <a:lnSpc>
                <a:spcPct val="100000"/>
              </a:lnSpc>
              <a:spcBef>
                <a:spcPts val="0"/>
              </a:spcBef>
              <a:spcAft>
                <a:spcPts val="0"/>
              </a:spcAft>
              <a:buClrTx/>
              <a:buSzTx/>
              <a:buFont typeface="Wingdings" panose="05000000000000000000" pitchFamily="2" charset="2"/>
              <a:buChar char="v"/>
              <a:tabLst/>
              <a:defRPr/>
            </a:pPr>
            <a:r>
              <a:rPr lang="en-US" sz="1200" dirty="0">
                <a:solidFill>
                  <a:prstClr val="black"/>
                </a:solidFill>
              </a:rPr>
              <a:t>Jessup Series Casket - $2295</a:t>
            </a:r>
          </a:p>
          <a:p>
            <a:pPr marL="285750" marR="0" indent="-285750" fontAlgn="auto">
              <a:lnSpc>
                <a:spcPct val="100000"/>
              </a:lnSpc>
              <a:spcBef>
                <a:spcPts val="0"/>
              </a:spcBef>
              <a:spcAft>
                <a:spcPts val="0"/>
              </a:spcAft>
              <a:buClrTx/>
              <a:buSzTx/>
              <a:buFont typeface="Wingdings" panose="05000000000000000000" pitchFamily="2" charset="2"/>
              <a:buChar char="v"/>
              <a:tabLst/>
              <a:defRPr/>
            </a:pPr>
            <a:r>
              <a:rPr lang="en-US" sz="1200" dirty="0">
                <a:solidFill>
                  <a:prstClr val="black"/>
                </a:solidFill>
              </a:rPr>
              <a:t>Viewing Service (w/2 Hours Chapel Time) - $525</a:t>
            </a:r>
          </a:p>
          <a:p>
            <a:pPr marL="285750" marR="0" indent="-285750" fontAlgn="auto">
              <a:lnSpc>
                <a:spcPct val="100000"/>
              </a:lnSpc>
              <a:spcBef>
                <a:spcPts val="0"/>
              </a:spcBef>
              <a:spcAft>
                <a:spcPts val="0"/>
              </a:spcAft>
              <a:buClrTx/>
              <a:buSzTx/>
              <a:buFont typeface="Wingdings" panose="05000000000000000000" pitchFamily="2" charset="2"/>
              <a:buChar char="v"/>
              <a:tabLst/>
              <a:defRPr/>
            </a:pPr>
            <a:r>
              <a:rPr lang="en-US" sz="1200" dirty="0">
                <a:solidFill>
                  <a:prstClr val="black"/>
                </a:solidFill>
              </a:rPr>
              <a:t>Funeral Service (w/2 Hours Chapel Time) - $525</a:t>
            </a:r>
          </a:p>
          <a:p>
            <a:pPr marL="285750" marR="0" indent="-285750" fontAlgn="auto">
              <a:lnSpc>
                <a:spcPct val="100000"/>
              </a:lnSpc>
              <a:spcBef>
                <a:spcPts val="0"/>
              </a:spcBef>
              <a:spcAft>
                <a:spcPts val="0"/>
              </a:spcAft>
              <a:buClrTx/>
              <a:buSzTx/>
              <a:buFont typeface="Wingdings" panose="05000000000000000000" pitchFamily="2" charset="2"/>
              <a:buChar char="v"/>
              <a:tabLst/>
              <a:defRPr/>
            </a:pPr>
            <a:r>
              <a:rPr lang="en-US" sz="1200" dirty="0">
                <a:solidFill>
                  <a:prstClr val="black"/>
                </a:solidFill>
              </a:rPr>
              <a:t>Hearse - $500</a:t>
            </a:r>
          </a:p>
          <a:p>
            <a:pPr marL="285750" marR="0" indent="-285750" fontAlgn="auto">
              <a:lnSpc>
                <a:spcPct val="100000"/>
              </a:lnSpc>
              <a:spcBef>
                <a:spcPts val="0"/>
              </a:spcBef>
              <a:spcAft>
                <a:spcPts val="0"/>
              </a:spcAft>
              <a:buClrTx/>
              <a:buSzTx/>
              <a:buFont typeface="Wingdings" panose="05000000000000000000" pitchFamily="2" charset="2"/>
              <a:buChar char="v"/>
              <a:tabLst/>
              <a:defRPr/>
            </a:pPr>
            <a:r>
              <a:rPr lang="en-US" sz="1200" dirty="0">
                <a:solidFill>
                  <a:prstClr val="black"/>
                </a:solidFill>
              </a:rPr>
              <a:t>Sprinter - $700</a:t>
            </a:r>
          </a:p>
          <a:p>
            <a:pPr marL="285750" marR="0" indent="-285750" fontAlgn="auto">
              <a:lnSpc>
                <a:spcPct val="100000"/>
              </a:lnSpc>
              <a:spcBef>
                <a:spcPts val="0"/>
              </a:spcBef>
              <a:spcAft>
                <a:spcPts val="0"/>
              </a:spcAft>
              <a:buClrTx/>
              <a:buSzTx/>
              <a:buFont typeface="Wingdings" panose="05000000000000000000" pitchFamily="2" charset="2"/>
              <a:buChar char="v"/>
              <a:tabLst/>
              <a:defRPr/>
            </a:pPr>
            <a:r>
              <a:rPr lang="en-US" sz="1200" dirty="0">
                <a:solidFill>
                  <a:prstClr val="black"/>
                </a:solidFill>
              </a:rPr>
              <a:t>Graveside Service - $450</a:t>
            </a:r>
          </a:p>
          <a:p>
            <a:pPr marL="285750" marR="0" indent="-285750" fontAlgn="auto">
              <a:lnSpc>
                <a:spcPct val="100000"/>
              </a:lnSpc>
              <a:spcBef>
                <a:spcPts val="0"/>
              </a:spcBef>
              <a:spcAft>
                <a:spcPts val="0"/>
              </a:spcAft>
              <a:buClrTx/>
              <a:buSzTx/>
              <a:buFont typeface="Wingdings" panose="05000000000000000000" pitchFamily="2" charset="2"/>
              <a:buChar char="v"/>
              <a:tabLst/>
              <a:defRPr/>
            </a:pPr>
            <a:r>
              <a:rPr lang="en-US" sz="1200" dirty="0">
                <a:solidFill>
                  <a:prstClr val="black"/>
                </a:solidFill>
              </a:rPr>
              <a:t>Register Book - $80</a:t>
            </a:r>
          </a:p>
          <a:p>
            <a:pPr marL="285750" marR="0" indent="-285750" fontAlgn="auto">
              <a:lnSpc>
                <a:spcPct val="100000"/>
              </a:lnSpc>
              <a:spcBef>
                <a:spcPts val="0"/>
              </a:spcBef>
              <a:spcAft>
                <a:spcPts val="0"/>
              </a:spcAft>
              <a:buClrTx/>
              <a:buSzTx/>
              <a:buFont typeface="Wingdings" panose="05000000000000000000" pitchFamily="2" charset="2"/>
              <a:buChar char="v"/>
              <a:tabLst/>
              <a:defRPr/>
            </a:pPr>
            <a:r>
              <a:rPr lang="en-US" sz="1200" dirty="0">
                <a:solidFill>
                  <a:prstClr val="black"/>
                </a:solidFill>
              </a:rPr>
              <a:t>Woven Blanket - $300</a:t>
            </a:r>
          </a:p>
          <a:p>
            <a:pPr marL="285750" marR="0" indent="-285750" fontAlgn="auto">
              <a:lnSpc>
                <a:spcPct val="100000"/>
              </a:lnSpc>
              <a:spcBef>
                <a:spcPts val="0"/>
              </a:spcBef>
              <a:spcAft>
                <a:spcPts val="0"/>
              </a:spcAft>
              <a:buClrTx/>
              <a:buSzTx/>
              <a:buFont typeface="Wingdings" panose="05000000000000000000" pitchFamily="2" charset="2"/>
              <a:buChar char="v"/>
              <a:tabLst/>
              <a:defRPr/>
            </a:pPr>
            <a:r>
              <a:rPr lang="en-US" sz="1200" dirty="0">
                <a:solidFill>
                  <a:prstClr val="black"/>
                </a:solidFill>
              </a:rPr>
              <a:t>Flowers (Casket &amp; Standing Spray) $550.60 </a:t>
            </a:r>
          </a:p>
          <a:p>
            <a:pPr marL="285750" marR="0" indent="-285750" fontAlgn="auto">
              <a:lnSpc>
                <a:spcPct val="100000"/>
              </a:lnSpc>
              <a:spcBef>
                <a:spcPts val="0"/>
              </a:spcBef>
              <a:spcAft>
                <a:spcPts val="0"/>
              </a:spcAft>
              <a:buClrTx/>
              <a:buSzTx/>
              <a:buFont typeface="Wingdings" panose="05000000000000000000" pitchFamily="2" charset="2"/>
              <a:buChar char="v"/>
              <a:tabLst/>
              <a:defRPr/>
            </a:pPr>
            <a:r>
              <a:rPr lang="en-US" sz="1200" dirty="0">
                <a:solidFill>
                  <a:prstClr val="black"/>
                </a:solidFill>
              </a:rPr>
              <a:t>Permit Fee - $30</a:t>
            </a:r>
          </a:p>
          <a:p>
            <a:pPr marL="285750" marR="0" indent="-285750" fontAlgn="auto">
              <a:lnSpc>
                <a:spcPct val="100000"/>
              </a:lnSpc>
              <a:spcBef>
                <a:spcPts val="0"/>
              </a:spcBef>
              <a:spcAft>
                <a:spcPts val="0"/>
              </a:spcAft>
              <a:buClrTx/>
              <a:buSzTx/>
              <a:buFont typeface="Wingdings" panose="05000000000000000000" pitchFamily="2" charset="2"/>
              <a:buChar char="v"/>
              <a:tabLst/>
              <a:defRPr/>
            </a:pPr>
            <a:r>
              <a:rPr lang="en-US" sz="1200" dirty="0">
                <a:solidFill>
                  <a:prstClr val="black"/>
                </a:solidFill>
              </a:rPr>
              <a:t>Regulatory Fee - $10</a:t>
            </a:r>
          </a:p>
          <a:p>
            <a:pPr marL="285750" marR="0" indent="-285750" fontAlgn="auto">
              <a:lnSpc>
                <a:spcPct val="100000"/>
              </a:lnSpc>
              <a:spcBef>
                <a:spcPts val="0"/>
              </a:spcBef>
              <a:spcAft>
                <a:spcPts val="0"/>
              </a:spcAft>
              <a:buClrTx/>
              <a:buSzTx/>
              <a:buFont typeface="Wingdings" panose="05000000000000000000" pitchFamily="2" charset="2"/>
              <a:buChar char="v"/>
              <a:tabLst/>
              <a:defRPr/>
            </a:pPr>
            <a:r>
              <a:rPr lang="en-US" sz="1200" dirty="0">
                <a:solidFill>
                  <a:prstClr val="black"/>
                </a:solidFill>
              </a:rPr>
              <a:t>Certified Death Certificate (2) - $64</a:t>
            </a:r>
          </a:p>
          <a:p>
            <a:pPr marL="285750" indent="-285750">
              <a:buFont typeface="Wingdings" panose="05000000000000000000" pitchFamily="2" charset="2"/>
              <a:buChar char="v"/>
              <a:defRPr/>
            </a:pPr>
            <a:r>
              <a:rPr lang="en-US" sz="1200" dirty="0">
                <a:solidFill>
                  <a:prstClr val="black"/>
                </a:solidFill>
              </a:rPr>
              <a:t>Horse &amp; Carriage  - $3500 </a:t>
            </a:r>
          </a:p>
          <a:p>
            <a:pPr marL="285750" indent="-285750">
              <a:buFont typeface="Wingdings" panose="05000000000000000000" pitchFamily="2" charset="2"/>
              <a:buChar char="v"/>
              <a:defRPr/>
            </a:pPr>
            <a:r>
              <a:rPr lang="en-US" sz="1200" dirty="0">
                <a:solidFill>
                  <a:prstClr val="black"/>
                </a:solidFill>
              </a:rPr>
              <a:t>Funeral Escort - $400</a:t>
            </a:r>
          </a:p>
          <a:p>
            <a:pPr marL="285750" marR="0" indent="-285750" fontAlgn="auto">
              <a:lnSpc>
                <a:spcPct val="100000"/>
              </a:lnSpc>
              <a:spcBef>
                <a:spcPts val="0"/>
              </a:spcBef>
              <a:spcAft>
                <a:spcPts val="0"/>
              </a:spcAft>
              <a:buClrTx/>
              <a:buSzTx/>
              <a:buFont typeface="Wingdings" panose="05000000000000000000" pitchFamily="2" charset="2"/>
              <a:buChar char="v"/>
              <a:tabLst/>
              <a:defRPr/>
            </a:pPr>
            <a:r>
              <a:rPr lang="en-US" sz="1200" dirty="0">
                <a:solidFill>
                  <a:prstClr val="black"/>
                </a:solidFill>
              </a:rPr>
              <a:t>Dove Release - $400</a:t>
            </a:r>
          </a:p>
          <a:p>
            <a:pPr marL="285750" marR="0" indent="-285750" fontAlgn="auto">
              <a:lnSpc>
                <a:spcPct val="100000"/>
              </a:lnSpc>
              <a:spcBef>
                <a:spcPts val="0"/>
              </a:spcBef>
              <a:spcAft>
                <a:spcPts val="0"/>
              </a:spcAft>
              <a:buClrTx/>
              <a:buSzTx/>
              <a:buFont typeface="Wingdings" panose="05000000000000000000" pitchFamily="2" charset="2"/>
              <a:buChar char="v"/>
              <a:tabLst/>
              <a:defRPr/>
            </a:pPr>
            <a:r>
              <a:rPr lang="en-US" sz="1200" dirty="0">
                <a:solidFill>
                  <a:prstClr val="black"/>
                </a:solidFill>
              </a:rPr>
              <a:t>Thank you, cards - $ 25</a:t>
            </a:r>
          </a:p>
          <a:p>
            <a:pPr marL="171450" marR="0" indent="-171450" fontAlgn="auto">
              <a:lnSpc>
                <a:spcPct val="100000"/>
              </a:lnSpc>
              <a:spcBef>
                <a:spcPts val="0"/>
              </a:spcBef>
              <a:spcAft>
                <a:spcPts val="0"/>
              </a:spcAft>
              <a:buClrTx/>
              <a:buSzTx/>
              <a:buFont typeface="Wingdings" panose="05000000000000000000" pitchFamily="2" charset="2"/>
              <a:buChar char="v"/>
              <a:tabLst/>
              <a:defRPr/>
            </a:pPr>
            <a:r>
              <a:rPr lang="en-US" sz="1200" dirty="0">
                <a:solidFill>
                  <a:prstClr val="black"/>
                </a:solidFill>
              </a:rPr>
              <a:t>   Pallbearer Gloves - $60</a:t>
            </a:r>
          </a:p>
          <a:p>
            <a:pPr marL="171450" indent="-171450">
              <a:buFont typeface="Wingdings" panose="05000000000000000000" pitchFamily="2" charset="2"/>
              <a:buChar char="v"/>
              <a:defRPr/>
            </a:pPr>
            <a:r>
              <a:rPr lang="en-US" sz="1200" dirty="0">
                <a:solidFill>
                  <a:prstClr val="black"/>
                </a:solidFill>
              </a:rPr>
              <a:t>   Prayer Cards (50) - $87.50</a:t>
            </a:r>
          </a:p>
          <a:p>
            <a:pPr marL="285750" marR="0" indent="-285750" fontAlgn="auto">
              <a:lnSpc>
                <a:spcPct val="100000"/>
              </a:lnSpc>
              <a:spcBef>
                <a:spcPts val="0"/>
              </a:spcBef>
              <a:spcAft>
                <a:spcPts val="0"/>
              </a:spcAft>
              <a:buClrTx/>
              <a:buSzTx/>
              <a:buFont typeface="Wingdings" panose="05000000000000000000" pitchFamily="2" charset="2"/>
              <a:buChar char="v"/>
              <a:tabLst/>
              <a:defRPr/>
            </a:pPr>
            <a:r>
              <a:rPr lang="en-US" sz="1200" dirty="0">
                <a:solidFill>
                  <a:prstClr val="black"/>
                </a:solidFill>
              </a:rPr>
              <a:t>Slideshow or Live Stream - $250</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Trebuchet MS"/>
                <a:ea typeface="+mn-ea"/>
                <a:cs typeface="+mn-cs"/>
              </a:rPr>
              <a:t>Itemized Price: $14,732.10</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Trebuchet MS"/>
              <a:ea typeface="+mn-ea"/>
              <a:cs typeface="+mn-cs"/>
            </a:endParaRPr>
          </a:p>
        </p:txBody>
      </p:sp>
      <p:sp>
        <p:nvSpPr>
          <p:cNvPr id="16" name="Rectangle 15"/>
          <p:cNvSpPr/>
          <p:nvPr/>
        </p:nvSpPr>
        <p:spPr>
          <a:xfrm>
            <a:off x="495913" y="1295400"/>
            <a:ext cx="4152287" cy="5562600"/>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lvl="0" algn="ctr"/>
            <a:r>
              <a:rPr lang="en-US" sz="1600" b="1" dirty="0">
                <a:solidFill>
                  <a:prstClr val="black"/>
                </a:solidFill>
              </a:rPr>
              <a:t>VETERAN HERITAGE 1</a:t>
            </a:r>
          </a:p>
          <a:p>
            <a:pPr lvl="0" algn="ctr"/>
            <a:r>
              <a:rPr lang="en-US" sz="900" b="1" dirty="0">
                <a:solidFill>
                  <a:prstClr val="black"/>
                </a:solidFill>
              </a:rPr>
              <a:t>(SOUTHERN NEVADA VETERAN MEMORIAL CEMETERY INTERMENT)</a:t>
            </a:r>
          </a:p>
          <a:p>
            <a:pPr lvl="0" algn="ctr"/>
            <a:r>
              <a:rPr lang="en-US" sz="1600" b="1" dirty="0">
                <a:solidFill>
                  <a:prstClr val="black"/>
                </a:solidFill>
              </a:rPr>
              <a:t>Price: $12,900</a:t>
            </a:r>
          </a:p>
          <a:p>
            <a:pPr lvl="0"/>
            <a:r>
              <a:rPr lang="en-US" sz="1600" b="1" dirty="0">
                <a:solidFill>
                  <a:prstClr val="black"/>
                </a:solidFill>
              </a:rPr>
              <a:t>                   </a:t>
            </a:r>
            <a:r>
              <a:rPr lang="en-US" sz="1400" b="1" dirty="0">
                <a:solidFill>
                  <a:prstClr val="black"/>
                </a:solidFill>
              </a:rPr>
              <a:t>Includes The following:</a:t>
            </a:r>
          </a:p>
          <a:p>
            <a:pPr marL="285750" lvl="0" indent="-285750">
              <a:buFont typeface="Wingdings" panose="05000000000000000000" pitchFamily="2" charset="2"/>
              <a:buChar char="v"/>
            </a:pPr>
            <a:r>
              <a:rPr lang="en-US" sz="1200" dirty="0">
                <a:solidFill>
                  <a:prstClr val="black"/>
                </a:solidFill>
              </a:rPr>
              <a:t>Professional Staff Service - $2,480</a:t>
            </a:r>
          </a:p>
          <a:p>
            <a:pPr marL="285750" lvl="0" indent="-285750">
              <a:buFont typeface="Wingdings" panose="05000000000000000000" pitchFamily="2" charset="2"/>
              <a:buChar char="v"/>
            </a:pPr>
            <a:r>
              <a:rPr lang="en-US" sz="1200" dirty="0">
                <a:solidFill>
                  <a:prstClr val="black"/>
                </a:solidFill>
              </a:rPr>
              <a:t>Transportation of Remains - $400</a:t>
            </a:r>
          </a:p>
          <a:p>
            <a:pPr marL="285750" lvl="0" indent="-285750">
              <a:buFont typeface="Wingdings" panose="05000000000000000000" pitchFamily="2" charset="2"/>
              <a:buChar char="v"/>
            </a:pPr>
            <a:r>
              <a:rPr lang="en-US" sz="1200" dirty="0">
                <a:solidFill>
                  <a:prstClr val="black"/>
                </a:solidFill>
              </a:rPr>
              <a:t>Embalming - $700 Dressing &amp; Casketing - $400</a:t>
            </a:r>
          </a:p>
          <a:p>
            <a:pPr marL="285750" lvl="0" indent="-285750">
              <a:buFont typeface="Wingdings" panose="05000000000000000000" pitchFamily="2" charset="2"/>
              <a:buChar char="v"/>
            </a:pPr>
            <a:r>
              <a:rPr lang="en-US" sz="1200" dirty="0">
                <a:solidFill>
                  <a:prstClr val="black"/>
                </a:solidFill>
              </a:rPr>
              <a:t>Jessup Series Casket - $2295</a:t>
            </a:r>
          </a:p>
          <a:p>
            <a:pPr marL="285750" lvl="0" indent="-285750">
              <a:buFont typeface="Wingdings" panose="05000000000000000000" pitchFamily="2" charset="2"/>
              <a:buChar char="v"/>
            </a:pPr>
            <a:r>
              <a:rPr lang="en-US" sz="1200" dirty="0">
                <a:solidFill>
                  <a:prstClr val="black"/>
                </a:solidFill>
              </a:rPr>
              <a:t>Viewing Service (w/2 Hours Chapel Time) - $525</a:t>
            </a:r>
          </a:p>
          <a:p>
            <a:pPr marL="285750" lvl="0" indent="-285750">
              <a:buFont typeface="Wingdings" panose="05000000000000000000" pitchFamily="2" charset="2"/>
              <a:buChar char="v"/>
            </a:pPr>
            <a:r>
              <a:rPr lang="en-US" sz="1200" dirty="0">
                <a:solidFill>
                  <a:prstClr val="black"/>
                </a:solidFill>
              </a:rPr>
              <a:t>Funeral Service (w/2 Hours Chapel Time) - $525</a:t>
            </a:r>
          </a:p>
          <a:p>
            <a:pPr marL="285750" lvl="0" indent="-285750">
              <a:buFont typeface="Wingdings" panose="05000000000000000000" pitchFamily="2" charset="2"/>
              <a:buChar char="v"/>
            </a:pPr>
            <a:r>
              <a:rPr lang="en-US" sz="1200" dirty="0">
                <a:solidFill>
                  <a:prstClr val="black"/>
                </a:solidFill>
              </a:rPr>
              <a:t>Hearse - $500</a:t>
            </a:r>
          </a:p>
          <a:p>
            <a:pPr marL="285750" lvl="0" indent="-285750">
              <a:buFont typeface="Wingdings" panose="05000000000000000000" pitchFamily="2" charset="2"/>
              <a:buChar char="v"/>
            </a:pPr>
            <a:r>
              <a:rPr lang="en-US" sz="1200" dirty="0">
                <a:solidFill>
                  <a:prstClr val="black"/>
                </a:solidFill>
              </a:rPr>
              <a:t>Sprinter - $700</a:t>
            </a:r>
          </a:p>
          <a:p>
            <a:pPr marL="285750" lvl="0" indent="-285750">
              <a:buFont typeface="Wingdings" panose="05000000000000000000" pitchFamily="2" charset="2"/>
              <a:buChar char="v"/>
            </a:pPr>
            <a:r>
              <a:rPr lang="en-US" sz="1200" dirty="0">
                <a:solidFill>
                  <a:prstClr val="black"/>
                </a:solidFill>
              </a:rPr>
              <a:t>Graveside Service - $450</a:t>
            </a:r>
          </a:p>
          <a:p>
            <a:pPr marL="285750" lvl="0" indent="-285750">
              <a:buFont typeface="Wingdings" panose="05000000000000000000" pitchFamily="2" charset="2"/>
              <a:buChar char="v"/>
            </a:pPr>
            <a:r>
              <a:rPr lang="en-US" sz="1200" dirty="0">
                <a:solidFill>
                  <a:prstClr val="black"/>
                </a:solidFill>
              </a:rPr>
              <a:t>Register Book - $80</a:t>
            </a:r>
          </a:p>
          <a:p>
            <a:pPr marL="285750" lvl="0" indent="-285750">
              <a:buFont typeface="Wingdings" panose="05000000000000000000" pitchFamily="2" charset="2"/>
              <a:buChar char="v"/>
            </a:pPr>
            <a:r>
              <a:rPr lang="en-US" sz="1200" dirty="0">
                <a:solidFill>
                  <a:prstClr val="black"/>
                </a:solidFill>
              </a:rPr>
              <a:t>Woven Blanket - $300</a:t>
            </a:r>
          </a:p>
          <a:p>
            <a:pPr marL="285750" lvl="0" indent="-285750">
              <a:buFont typeface="Wingdings" panose="05000000000000000000" pitchFamily="2" charset="2"/>
              <a:buChar char="v"/>
            </a:pPr>
            <a:r>
              <a:rPr lang="en-US" sz="1200" dirty="0">
                <a:solidFill>
                  <a:prstClr val="black"/>
                </a:solidFill>
              </a:rPr>
              <a:t>Flowers (Casket &amp; Standing Spray) $550.60 </a:t>
            </a:r>
          </a:p>
          <a:p>
            <a:pPr marL="285750" lvl="0" indent="-285750">
              <a:buFont typeface="Wingdings" panose="05000000000000000000" pitchFamily="2" charset="2"/>
              <a:buChar char="v"/>
            </a:pPr>
            <a:r>
              <a:rPr lang="en-US" sz="1200" dirty="0">
                <a:solidFill>
                  <a:prstClr val="black"/>
                </a:solidFill>
              </a:rPr>
              <a:t>Permit Fee - $30</a:t>
            </a:r>
          </a:p>
          <a:p>
            <a:pPr marL="285750" lvl="0" indent="-285750">
              <a:buFont typeface="Wingdings" panose="05000000000000000000" pitchFamily="2" charset="2"/>
              <a:buChar char="v"/>
            </a:pPr>
            <a:r>
              <a:rPr lang="en-US" sz="1200" dirty="0">
                <a:solidFill>
                  <a:prstClr val="black"/>
                </a:solidFill>
              </a:rPr>
              <a:t>Regulatory Fee - $10</a:t>
            </a:r>
          </a:p>
          <a:p>
            <a:pPr marL="285750" lvl="0" indent="-285750">
              <a:buFont typeface="Wingdings" panose="05000000000000000000" pitchFamily="2" charset="2"/>
              <a:buChar char="v"/>
            </a:pPr>
            <a:r>
              <a:rPr lang="en-US" sz="1200" dirty="0">
                <a:solidFill>
                  <a:prstClr val="black"/>
                </a:solidFill>
              </a:rPr>
              <a:t>Certified Death Certificate (2) - $64</a:t>
            </a:r>
          </a:p>
          <a:p>
            <a:pPr marL="285750" lvl="0" indent="-285750">
              <a:buFont typeface="Wingdings" panose="05000000000000000000" pitchFamily="2" charset="2"/>
              <a:buChar char="v"/>
            </a:pPr>
            <a:r>
              <a:rPr lang="en-US" sz="1200" dirty="0">
                <a:solidFill>
                  <a:prstClr val="black"/>
                </a:solidFill>
              </a:rPr>
              <a:t>The Last Mile - $2000 (*$400.00 extra for SNVC)</a:t>
            </a:r>
          </a:p>
          <a:p>
            <a:pPr marL="285750" lvl="0" indent="-285750">
              <a:buFont typeface="Wingdings" panose="05000000000000000000" pitchFamily="2" charset="2"/>
              <a:buChar char="v"/>
            </a:pPr>
            <a:r>
              <a:rPr lang="en-US" sz="1200" dirty="0">
                <a:solidFill>
                  <a:prstClr val="black"/>
                </a:solidFill>
              </a:rPr>
              <a:t>Funeral Escort - $400</a:t>
            </a:r>
          </a:p>
          <a:p>
            <a:pPr marL="285750" lvl="0" indent="-285750">
              <a:buFont typeface="Wingdings" panose="05000000000000000000" pitchFamily="2" charset="2"/>
              <a:buChar char="v"/>
            </a:pPr>
            <a:r>
              <a:rPr lang="en-US" sz="1200" dirty="0">
                <a:solidFill>
                  <a:prstClr val="black"/>
                </a:solidFill>
              </a:rPr>
              <a:t>Dove Release - $400</a:t>
            </a:r>
          </a:p>
          <a:p>
            <a:pPr marL="285750" lvl="0" indent="-285750">
              <a:buFont typeface="Wingdings" panose="05000000000000000000" pitchFamily="2" charset="2"/>
              <a:buChar char="v"/>
            </a:pPr>
            <a:r>
              <a:rPr lang="en-US" sz="1200" dirty="0">
                <a:solidFill>
                  <a:prstClr val="black"/>
                </a:solidFill>
              </a:rPr>
              <a:t>Thank you, cards - $ 25</a:t>
            </a:r>
          </a:p>
          <a:p>
            <a:pPr marL="285750" lvl="0" indent="-285750">
              <a:buFont typeface="Wingdings" panose="05000000000000000000" pitchFamily="2" charset="2"/>
              <a:buChar char="v"/>
            </a:pPr>
            <a:r>
              <a:rPr lang="en-US" sz="1200" dirty="0">
                <a:solidFill>
                  <a:prstClr val="black"/>
                </a:solidFill>
              </a:rPr>
              <a:t>Prayer Cards (50) - $87.50</a:t>
            </a:r>
          </a:p>
          <a:p>
            <a:pPr marL="285750" lvl="0" indent="-285750">
              <a:buFont typeface="Wingdings" panose="05000000000000000000" pitchFamily="2" charset="2"/>
              <a:buChar char="v"/>
            </a:pPr>
            <a:r>
              <a:rPr lang="en-US" sz="1200" dirty="0">
                <a:solidFill>
                  <a:prstClr val="black"/>
                </a:solidFill>
              </a:rPr>
              <a:t>Pallbearer Gloves - $60</a:t>
            </a:r>
          </a:p>
          <a:p>
            <a:pPr marL="285750" lvl="0" indent="-285750">
              <a:buFont typeface="Wingdings" panose="05000000000000000000" pitchFamily="2" charset="2"/>
              <a:buChar char="v"/>
            </a:pPr>
            <a:r>
              <a:rPr lang="en-US" sz="1200" dirty="0">
                <a:solidFill>
                  <a:prstClr val="black"/>
                </a:solidFill>
              </a:rPr>
              <a:t>Slideshow or Live Stream - $250</a:t>
            </a:r>
          </a:p>
          <a:p>
            <a:pPr marL="285750" lvl="0" indent="-285750">
              <a:buFont typeface="Wingdings" panose="05000000000000000000" pitchFamily="2" charset="2"/>
              <a:buChar char="v"/>
            </a:pPr>
            <a:endParaRPr lang="en-US" sz="1200" dirty="0">
              <a:solidFill>
                <a:prstClr val="black"/>
              </a:solidFill>
            </a:endParaRPr>
          </a:p>
          <a:p>
            <a:pPr lvl="0" algn="ctr"/>
            <a:r>
              <a:rPr lang="en-US" sz="1400" b="1" dirty="0">
                <a:solidFill>
                  <a:prstClr val="black"/>
                </a:solidFill>
              </a:rPr>
              <a:t>Itemized Price: $13,232.10</a:t>
            </a:r>
            <a:endParaRPr lang="en-US" sz="1200" b="1" dirty="0">
              <a:solidFill>
                <a:prstClr val="black"/>
              </a:solidFill>
            </a:endParaRPr>
          </a:p>
        </p:txBody>
      </p:sp>
      <p:sp>
        <p:nvSpPr>
          <p:cNvPr id="17" name="TextBox 16"/>
          <p:cNvSpPr txBox="1"/>
          <p:nvPr/>
        </p:nvSpPr>
        <p:spPr>
          <a:xfrm>
            <a:off x="83126" y="68330"/>
            <a:ext cx="2671489" cy="1015663"/>
          </a:xfrm>
          <a:prstGeom prst="rect">
            <a:avLst/>
          </a:prstGeom>
          <a:noFill/>
        </p:spPr>
        <p:txBody>
          <a:bodyPr wrap="square" rtlCol="0">
            <a:spAutoFit/>
          </a:bodyPr>
          <a:lstStyle/>
          <a:p>
            <a:r>
              <a:rPr lang="en-US" sz="1200" dirty="0"/>
              <a:t>Address: 3610 North Rancho Drive</a:t>
            </a:r>
          </a:p>
          <a:p>
            <a:r>
              <a:rPr lang="en-US" sz="1200" dirty="0"/>
              <a:t>              Las Vegas, Nevada 89130</a:t>
            </a:r>
          </a:p>
          <a:p>
            <a:r>
              <a:rPr lang="en-US" sz="1200" dirty="0"/>
              <a:t>  Phone: (702) 852-1464</a:t>
            </a:r>
          </a:p>
          <a:p>
            <a:r>
              <a:rPr lang="en-US" sz="1200" dirty="0"/>
              <a:t>   Email: info@heritagemortuary.org</a:t>
            </a:r>
            <a:endParaRPr lang="en-US" sz="1200" dirty="0">
              <a:solidFill>
                <a:schemeClr val="tx2"/>
              </a:solidFill>
            </a:endParaRPr>
          </a:p>
          <a:p>
            <a:r>
              <a:rPr lang="en-US" sz="1200" dirty="0"/>
              <a:t>Website: heritagemortuary.org</a:t>
            </a:r>
          </a:p>
        </p:txBody>
      </p:sp>
      <p:sp>
        <p:nvSpPr>
          <p:cNvPr id="2" name="TextBox 1">
            <a:extLst>
              <a:ext uri="{FF2B5EF4-FFF2-40B4-BE49-F238E27FC236}">
                <a16:creationId xmlns:a16="http://schemas.microsoft.com/office/drawing/2014/main" id="{84112892-82D4-4FAE-B41D-A2D11372B8CF}"/>
              </a:ext>
            </a:extLst>
          </p:cNvPr>
          <p:cNvSpPr txBox="1"/>
          <p:nvPr/>
        </p:nvSpPr>
        <p:spPr>
          <a:xfrm>
            <a:off x="6781800" y="53140"/>
            <a:ext cx="2357651" cy="1246495"/>
          </a:xfrm>
          <a:prstGeom prst="rect">
            <a:avLst/>
          </a:prstGeom>
          <a:noFill/>
        </p:spPr>
        <p:txBody>
          <a:bodyPr wrap="square" rtlCol="0">
            <a:spAutoFit/>
          </a:bodyPr>
          <a:lstStyle/>
          <a:p>
            <a:r>
              <a:rPr lang="en-US" sz="750" dirty="0">
                <a:solidFill>
                  <a:schemeClr val="bg1"/>
                </a:solidFill>
              </a:rPr>
              <a:t>Package Prices May Be Upgraded But Cannot Be Altered To Lower The Price. If You REMOVE ANYTHING FROM THE PACKAGE; YOU START With The ITEMIZED PRICE. Additional Charges Apply For TAXES, HOUSECALLS/2-MAN REMOVALS: $800, AFTER HOURS/WEEKENDS/HOLIDAYS: Start at $525, BODYBAG: $100, Over 251 LBS: $100 every 50 lbs., and CLEANING FEES: $350. ATM/Credit Cards Service Fee: 3.6%; Insurance Processing Fee: 7% Current As of 1 JAN 2024.</a:t>
            </a:r>
          </a:p>
        </p:txBody>
      </p:sp>
      <p:sp>
        <p:nvSpPr>
          <p:cNvPr id="5" name="TextBox 4">
            <a:extLst>
              <a:ext uri="{FF2B5EF4-FFF2-40B4-BE49-F238E27FC236}">
                <a16:creationId xmlns:a16="http://schemas.microsoft.com/office/drawing/2014/main" id="{3425AF67-7014-715A-7029-1E9B6C46D22B}"/>
              </a:ext>
            </a:extLst>
          </p:cNvPr>
          <p:cNvSpPr txBox="1"/>
          <p:nvPr/>
        </p:nvSpPr>
        <p:spPr>
          <a:xfrm>
            <a:off x="2362200" y="5105400"/>
            <a:ext cx="1940753" cy="430887"/>
          </a:xfrm>
          <a:prstGeom prst="rect">
            <a:avLst/>
          </a:prstGeom>
          <a:noFill/>
        </p:spPr>
        <p:txBody>
          <a:bodyPr wrap="square" rtlCol="0">
            <a:spAutoFit/>
          </a:bodyPr>
          <a:lstStyle/>
          <a:p>
            <a:r>
              <a:rPr lang="en-US" sz="700" b="1" u="sng" dirty="0"/>
              <a:t>Transportation from hospice facility/hospital/funeral home </a:t>
            </a:r>
          </a:p>
          <a:p>
            <a:r>
              <a:rPr lang="en-US" sz="800" b="1" u="sng" dirty="0"/>
              <a:t>Individual under 250 lbs.</a:t>
            </a:r>
          </a:p>
        </p:txBody>
      </p:sp>
      <p:sp>
        <p:nvSpPr>
          <p:cNvPr id="6" name="TextBox 5">
            <a:extLst>
              <a:ext uri="{FF2B5EF4-FFF2-40B4-BE49-F238E27FC236}">
                <a16:creationId xmlns:a16="http://schemas.microsoft.com/office/drawing/2014/main" id="{FA27F073-5F27-74AA-B4DE-6A8FDEE0C09E}"/>
              </a:ext>
            </a:extLst>
          </p:cNvPr>
          <p:cNvSpPr txBox="1"/>
          <p:nvPr/>
        </p:nvSpPr>
        <p:spPr>
          <a:xfrm>
            <a:off x="6814411" y="5145190"/>
            <a:ext cx="1905000" cy="430887"/>
          </a:xfrm>
          <a:prstGeom prst="rect">
            <a:avLst/>
          </a:prstGeom>
          <a:noFill/>
        </p:spPr>
        <p:txBody>
          <a:bodyPr wrap="square" rtlCol="0">
            <a:spAutoFit/>
          </a:bodyPr>
          <a:lstStyle/>
          <a:p>
            <a:r>
              <a:rPr lang="en-US" sz="700" b="1" u="sng" dirty="0"/>
              <a:t>Transportation from hospice facility/hospital/funeral home </a:t>
            </a:r>
            <a:r>
              <a:rPr lang="en-US" sz="800" b="1" u="sng" dirty="0"/>
              <a:t>Individual under 250 lbs.</a:t>
            </a:r>
          </a:p>
        </p:txBody>
      </p:sp>
      <p:sp>
        <p:nvSpPr>
          <p:cNvPr id="8" name="TextBox 7">
            <a:extLst>
              <a:ext uri="{FF2B5EF4-FFF2-40B4-BE49-F238E27FC236}">
                <a16:creationId xmlns:a16="http://schemas.microsoft.com/office/drawing/2014/main" id="{280ECAE7-C55D-9C8F-3222-A308BB31A601}"/>
              </a:ext>
            </a:extLst>
          </p:cNvPr>
          <p:cNvSpPr txBox="1"/>
          <p:nvPr/>
        </p:nvSpPr>
        <p:spPr>
          <a:xfrm>
            <a:off x="762000" y="6597724"/>
            <a:ext cx="3408218" cy="215444"/>
          </a:xfrm>
          <a:prstGeom prst="rect">
            <a:avLst/>
          </a:prstGeom>
          <a:noFill/>
        </p:spPr>
        <p:txBody>
          <a:bodyPr wrap="square" rtlCol="0">
            <a:spAutoFit/>
          </a:bodyPr>
          <a:lstStyle/>
          <a:p>
            <a:r>
              <a:rPr lang="en-US" sz="800" b="1" dirty="0"/>
              <a:t>Monday thru Friday 9 am – 5 pm. </a:t>
            </a:r>
            <a:r>
              <a:rPr kumimoji="0" lang="en-US" sz="800" b="1" i="0" u="none" strike="noStrike" kern="1200" cap="none" spc="0" normalizeH="0" baseline="0" noProof="0" dirty="0">
                <a:ln>
                  <a:noFill/>
                </a:ln>
                <a:solidFill>
                  <a:prstClr val="black"/>
                </a:solidFill>
                <a:effectLst/>
                <a:uLnTx/>
                <a:uFillTx/>
                <a:latin typeface="Trebuchet MS"/>
                <a:ea typeface="+mn-ea"/>
                <a:cs typeface="+mn-cs"/>
              </a:rPr>
              <a:t>Any times after are additional. </a:t>
            </a:r>
            <a:endParaRPr lang="en-US" sz="800" b="1" dirty="0"/>
          </a:p>
        </p:txBody>
      </p:sp>
      <p:sp>
        <p:nvSpPr>
          <p:cNvPr id="9" name="TextBox 8">
            <a:extLst>
              <a:ext uri="{FF2B5EF4-FFF2-40B4-BE49-F238E27FC236}">
                <a16:creationId xmlns:a16="http://schemas.microsoft.com/office/drawing/2014/main" id="{F8D4897D-107B-A491-E68F-AB271EAD8CE5}"/>
              </a:ext>
            </a:extLst>
          </p:cNvPr>
          <p:cNvSpPr txBox="1"/>
          <p:nvPr/>
        </p:nvSpPr>
        <p:spPr>
          <a:xfrm>
            <a:off x="5309755" y="6553200"/>
            <a:ext cx="3408218" cy="215444"/>
          </a:xfrm>
          <a:prstGeom prst="rect">
            <a:avLst/>
          </a:prstGeom>
          <a:noFill/>
        </p:spPr>
        <p:txBody>
          <a:bodyPr wrap="square" rtlCol="0">
            <a:spAutoFit/>
          </a:bodyPr>
          <a:lstStyle/>
          <a:p>
            <a:r>
              <a:rPr lang="en-US" sz="800" b="1" dirty="0"/>
              <a:t>Monday thru Friday 9 am – 5 pm. Any times after are additional. </a:t>
            </a:r>
          </a:p>
        </p:txBody>
      </p:sp>
    </p:spTree>
    <p:extLst>
      <p:ext uri="{BB962C8B-B14F-4D97-AF65-F5344CB8AC3E}">
        <p14:creationId xmlns:p14="http://schemas.microsoft.com/office/powerpoint/2010/main" val="417471442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7BF94A67520ED4C8457B089A3918EE9" ma:contentTypeVersion="5" ma:contentTypeDescription="Create a new document." ma:contentTypeScope="" ma:versionID="0a24dae687fcca8450e727ec40103eca">
  <xsd:schema xmlns:xsd="http://www.w3.org/2001/XMLSchema" xmlns:xs="http://www.w3.org/2001/XMLSchema" xmlns:p="http://schemas.microsoft.com/office/2006/metadata/properties" xmlns:ns3="638b1b21-c41e-4f48-8d2c-df61c0c67fcd" targetNamespace="http://schemas.microsoft.com/office/2006/metadata/properties" ma:root="true" ma:fieldsID="e6c95296331c4ab7ebcfb84c482b4a9a" ns3:_="">
    <xsd:import namespace="638b1b21-c41e-4f48-8d2c-df61c0c67fcd"/>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38b1b21-c41e-4f48-8d2c-df61c0c67fc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A025DCC-B6E5-40E8-8F94-EC85C1E51DE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38b1b21-c41e-4f48-8d2c-df61c0c67fc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452E3A6-6B67-41F5-B745-08F25B99DB86}">
  <ds:schemaRefs>
    <ds:schemaRef ds:uri="http://schemas.microsoft.com/sharepoint/v3/contenttype/forms"/>
  </ds:schemaRefs>
</ds:datastoreItem>
</file>

<file path=customXml/itemProps3.xml><?xml version="1.0" encoding="utf-8"?>
<ds:datastoreItem xmlns:ds="http://schemas.openxmlformats.org/officeDocument/2006/customXml" ds:itemID="{3FF25092-A566-419D-B691-1DF7CA7B34B2}">
  <ds:schemaRefs>
    <ds:schemaRef ds:uri="http://www.w3.org/XML/1998/namespace"/>
    <ds:schemaRef ds:uri="http://schemas.microsoft.com/office/2006/documentManagement/types"/>
    <ds:schemaRef ds:uri="http://purl.org/dc/elements/1.1/"/>
    <ds:schemaRef ds:uri="http://schemas.openxmlformats.org/package/2006/metadata/core-properties"/>
    <ds:schemaRef ds:uri="638b1b21-c41e-4f48-8d2c-df61c0c67fcd"/>
    <ds:schemaRef ds:uri="http://purl.org/dc/dcmitype/"/>
    <ds:schemaRef ds:uri="http://schemas.microsoft.com/office/2006/metadata/properties"/>
    <ds:schemaRef ds:uri="http://schemas.microsoft.com/office/infopath/2007/PartnerControls"/>
    <ds:schemaRef ds:uri="http://purl.org/dc/terms/"/>
  </ds:schemaRefs>
</ds:datastoreItem>
</file>

<file path=docProps/app.xml><?xml version="1.0" encoding="utf-8"?>
<Properties xmlns="http://schemas.openxmlformats.org/officeDocument/2006/extended-properties" xmlns:vt="http://schemas.openxmlformats.org/officeDocument/2006/docPropsVTypes">
  <Template>Opulent</Template>
  <TotalTime>41809</TotalTime>
  <Words>2767</Words>
  <Application>Microsoft Office PowerPoint</Application>
  <PresentationFormat>On-screen Show (4:3)</PresentationFormat>
  <Paragraphs>320</Paragraphs>
  <Slides>4</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Calibri</vt:lpstr>
      <vt:lpstr>Trebuchet MS</vt:lpstr>
      <vt:lpstr>Trebuchet MS (Body)</vt:lpstr>
      <vt:lpstr>Wingdings</vt:lpstr>
      <vt:lpstr>Wingdings 2</vt:lpstr>
      <vt:lpstr>Opulent</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Hhjkjal;</dc:title>
  <dc:creator>Pastortl</dc:creator>
  <cp:lastModifiedBy>Heritage Mortuary</cp:lastModifiedBy>
  <cp:revision>104</cp:revision>
  <cp:lastPrinted>2025-04-08T19:31:37Z</cp:lastPrinted>
  <dcterms:created xsi:type="dcterms:W3CDTF">2018-02-04T05:00:37Z</dcterms:created>
  <dcterms:modified xsi:type="dcterms:W3CDTF">2025-04-08T20:54:31Z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0x01010087BF94A67520ED4C8457B089A3918EE9</vt:lpwstr>
  </property>
</Properties>
</file>